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7" r:id="rId2"/>
    <p:sldId id="273" r:id="rId3"/>
    <p:sldId id="258" r:id="rId4"/>
    <p:sldId id="259" r:id="rId5"/>
    <p:sldId id="271" r:id="rId6"/>
    <p:sldId id="260" r:id="rId7"/>
    <p:sldId id="262" r:id="rId8"/>
    <p:sldId id="263" r:id="rId9"/>
    <p:sldId id="274" r:id="rId10"/>
    <p:sldId id="27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D5282-ADBD-4CF4-8B28-61A48883CCAC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B767F-6EB5-453E-AEA7-411177DDE7E2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Virsraksts un shēma vai organizācijas dia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martArt vietturis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Virsraksts un 4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Satura vietturis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Rediģēt šablona virsraksta stilu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fld id="{AE89D607-193D-4A70-A741-5689C26D47B6}" type="datetimeFigureOut">
              <a:rPr lang="lv-LV" smtClean="0"/>
              <a:pPr/>
              <a:t>2013.02.13.</a:t>
            </a:fld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CF4AA14E-086B-49AA-99B7-A5377B0DA927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hyperlink" Target="http://www.filmas.lv/" TargetMode="External"/><Relationship Id="rId5" Type="http://schemas.openxmlformats.org/officeDocument/2006/relationships/hyperlink" Target="http://www.letonika.lv/" TargetMode="External"/><Relationship Id="rId4" Type="http://schemas.openxmlformats.org/officeDocument/2006/relationships/hyperlink" Target="http://www.kulturaskanons.l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oen.nu/en" TargetMode="External"/><Relationship Id="rId2" Type="http://schemas.openxmlformats.org/officeDocument/2006/relationships/hyperlink" Target="http://kulturkanon.kum.d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mas.lv/" TargetMode="External"/><Relationship Id="rId2" Type="http://schemas.openxmlformats.org/officeDocument/2006/relationships/hyperlink" Target="http://www.kulturaskanons.lv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letonika.lv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sz="5300" b="1" dirty="0" smtClean="0">
                <a:solidFill>
                  <a:srgbClr val="8E0000"/>
                </a:solidFill>
              </a:rPr>
              <a:t/>
            </a:r>
            <a:br>
              <a:rPr lang="lv-LV" sz="5300" b="1" dirty="0" smtClean="0">
                <a:solidFill>
                  <a:srgbClr val="8E0000"/>
                </a:solidFill>
              </a:rPr>
            </a:br>
            <a:r>
              <a:rPr lang="lv-LV" b="1" dirty="0" smtClean="0">
                <a:solidFill>
                  <a:srgbClr val="990033"/>
                </a:solidFill>
                <a:latin typeface="Arial Narrow" pitchFamily="34" charset="0"/>
              </a:rPr>
              <a:t> </a:t>
            </a:r>
            <a:r>
              <a:rPr lang="lv-LV" sz="5300" b="1" dirty="0" smtClean="0">
                <a:solidFill>
                  <a:srgbClr val="990033"/>
                </a:solidFill>
              </a:rPr>
              <a:t>Latvijas kultūras kanona</a:t>
            </a:r>
            <a:br>
              <a:rPr lang="lv-LV" sz="5300" b="1" dirty="0" smtClean="0">
                <a:solidFill>
                  <a:srgbClr val="990033"/>
                </a:solidFill>
              </a:rPr>
            </a:br>
            <a:r>
              <a:rPr lang="lv-LV" sz="4900" b="1" dirty="0" smtClean="0">
                <a:solidFill>
                  <a:srgbClr val="990033"/>
                </a:solidFill>
              </a:rPr>
              <a:t>atjaunošanas priekšlikumi </a:t>
            </a: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b="1" dirty="0" smtClean="0"/>
              <a:t/>
            </a:r>
            <a:br>
              <a:rPr lang="lv-LV" b="1" dirty="0" smtClean="0"/>
            </a:b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sz="2000" dirty="0" smtClean="0"/>
          </a:p>
          <a:p>
            <a:r>
              <a:rPr lang="lv-LV" sz="2400" b="1" dirty="0" smtClean="0"/>
              <a:t>Saeimas Sabiedrības saliedētības komisija</a:t>
            </a:r>
          </a:p>
          <a:p>
            <a:r>
              <a:rPr lang="lv-LV" sz="2000" b="1" dirty="0" smtClean="0"/>
              <a:t>2013. gada. 13. februārī</a:t>
            </a:r>
          </a:p>
          <a:p>
            <a:endParaRPr lang="lv-LV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60648"/>
            <a:ext cx="1165576" cy="177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rgbClr val="990033"/>
                </a:solidFill>
              </a:rPr>
              <a:t>Uzdevumi darba grupai</a:t>
            </a:r>
            <a:r>
              <a:rPr lang="lv-LV" sz="3200" b="1" dirty="0" smtClean="0">
                <a:solidFill>
                  <a:srgbClr val="990033"/>
                </a:solidFill>
              </a:rPr>
              <a:t/>
            </a:r>
            <a:br>
              <a:rPr lang="lv-LV" sz="3200" b="1" dirty="0" smtClean="0">
                <a:solidFill>
                  <a:srgbClr val="990033"/>
                </a:solidFill>
              </a:rPr>
            </a:br>
            <a:r>
              <a:rPr lang="lv-LV" sz="3200" b="1" dirty="0" smtClean="0">
                <a:solidFill>
                  <a:srgbClr val="990033"/>
                </a:solidFill>
              </a:rPr>
              <a:t>atvērt, pārskatīt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sz="2400" dirty="0" smtClean="0"/>
              <a:t>Apsvērumi:</a:t>
            </a:r>
          </a:p>
          <a:p>
            <a:r>
              <a:rPr lang="lv-LV" sz="2400" dirty="0" smtClean="0"/>
              <a:t>Esošais </a:t>
            </a:r>
            <a:r>
              <a:rPr lang="lv-LV" sz="2400" dirty="0" smtClean="0"/>
              <a:t>kanons vēl nav iedzīvināts sabiedrībā</a:t>
            </a:r>
          </a:p>
          <a:p>
            <a:r>
              <a:rPr lang="lv-LV" sz="2400" dirty="0" smtClean="0"/>
              <a:t>Starptautiskā prakse: vienvirziena durvis</a:t>
            </a:r>
          </a:p>
          <a:p>
            <a:r>
              <a:rPr lang="lv-LV" sz="2400" dirty="0" smtClean="0"/>
              <a:t>Nelikvidēs </a:t>
            </a:r>
            <a:r>
              <a:rPr lang="lv-LV" sz="2400" dirty="0" err="1" smtClean="0"/>
              <a:t>pamatpretrunu</a:t>
            </a:r>
            <a:r>
              <a:rPr lang="lv-LV" sz="2400" dirty="0" smtClean="0"/>
              <a:t>: kanons kā ekspertu vienošanās</a:t>
            </a:r>
          </a:p>
          <a:p>
            <a:r>
              <a:rPr lang="lv-LV" sz="2400" dirty="0" smtClean="0"/>
              <a:t>Laika un finanšu ietilpīgs </a:t>
            </a:r>
            <a:r>
              <a:rPr lang="lv-LV" sz="2400" dirty="0" smtClean="0"/>
              <a:t>process</a:t>
            </a:r>
          </a:p>
          <a:p>
            <a:r>
              <a:rPr lang="lv-LV" sz="2400" dirty="0" smtClean="0"/>
              <a:t>Attālinās īstenošanas </a:t>
            </a:r>
            <a:r>
              <a:rPr lang="lv-LV" sz="2400" dirty="0" smtClean="0"/>
              <a:t>pasākumus</a:t>
            </a:r>
            <a:endParaRPr lang="lv-LV" sz="2400" dirty="0" smtClean="0"/>
          </a:p>
          <a:p>
            <a:pPr>
              <a:buNone/>
            </a:pPr>
            <a:endParaRPr lang="lv-LV" sz="2800" dirty="0" smtClean="0"/>
          </a:p>
          <a:p>
            <a:pPr>
              <a:buNone/>
            </a:pPr>
            <a:r>
              <a:rPr lang="lv-LV" sz="2400" dirty="0" smtClean="0"/>
              <a:t>Priekšlikums: saglabāt esošo, meklēt citus risinājumus</a:t>
            </a:r>
            <a:endParaRPr lang="lv-LV" sz="2400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dirty="0" smtClean="0">
                <a:solidFill>
                  <a:srgbClr val="990033"/>
                </a:solidFill>
              </a:rPr>
              <a:t>Uzdevumi darba grupai</a:t>
            </a:r>
            <a:r>
              <a:rPr lang="lv-LV" sz="2800" b="1" dirty="0" smtClean="0">
                <a:solidFill>
                  <a:srgbClr val="990033"/>
                </a:solidFill>
              </a:rPr>
              <a:t/>
            </a:r>
            <a:br>
              <a:rPr lang="lv-LV" sz="2800" b="1" dirty="0" smtClean="0">
                <a:solidFill>
                  <a:srgbClr val="990033"/>
                </a:solidFill>
              </a:rPr>
            </a:br>
            <a:r>
              <a:rPr lang="lv-LV" sz="2800" b="1" dirty="0" smtClean="0">
                <a:solidFill>
                  <a:srgbClr val="990033"/>
                </a:solidFill>
              </a:rPr>
              <a:t>papildināt, paplašināt</a:t>
            </a:r>
            <a:endParaRPr lang="lv-LV" sz="400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400" dirty="0" smtClean="0"/>
              <a:t>veidot </a:t>
            </a:r>
            <a:r>
              <a:rPr lang="lv-LV" sz="2400" dirty="0" smtClean="0"/>
              <a:t>starpnozaru sinerģiju vēstures kontekstā (Nīderlandes modelis</a:t>
            </a:r>
            <a:r>
              <a:rPr lang="lv-LV" sz="2400" dirty="0" smtClean="0"/>
              <a:t>)</a:t>
            </a:r>
          </a:p>
          <a:p>
            <a:r>
              <a:rPr lang="lv-LV" sz="2400" dirty="0" smtClean="0"/>
              <a:t>Veidot jaunus kanona sarakstus: vēsture, zinātne, daba (vide</a:t>
            </a:r>
            <a:r>
              <a:rPr lang="lv-LV" sz="2400" dirty="0" smtClean="0"/>
              <a:t>)</a:t>
            </a:r>
            <a:endParaRPr lang="lv-LV" sz="2400" dirty="0" smtClean="0"/>
          </a:p>
          <a:p>
            <a:r>
              <a:rPr lang="lv-LV" sz="2400" dirty="0" smtClean="0"/>
              <a:t>Plaši iesaistīt sabiedrību, rosināt sociālas grupas un kopienas veidot savus kanonus (jaunieši, mazākumtautības, reģioni, pilsētas, utt.)</a:t>
            </a:r>
          </a:p>
          <a:p>
            <a:r>
              <a:rPr lang="lv-LV" sz="2400" dirty="0" smtClean="0"/>
              <a:t>veidot uz ārvalstu mērķauditoriju orientētas kanona adaptācijas ( arī jaunus piedāvājumus: piem., Latvijā dzimušas, dzīvojušas izcilas pasaules personības)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dirty="0" smtClean="0">
                <a:solidFill>
                  <a:srgbClr val="990033"/>
                </a:solidFill>
              </a:rPr>
              <a:t>Uzdevumi darba grupai</a:t>
            </a:r>
            <a:r>
              <a:rPr lang="lv-LV" sz="2800" b="1" dirty="0" smtClean="0">
                <a:solidFill>
                  <a:srgbClr val="990033"/>
                </a:solidFill>
              </a:rPr>
              <a:t/>
            </a:r>
            <a:br>
              <a:rPr lang="lv-LV" sz="2800" b="1" dirty="0" smtClean="0">
                <a:solidFill>
                  <a:srgbClr val="990033"/>
                </a:solidFill>
              </a:rPr>
            </a:br>
            <a:r>
              <a:rPr lang="lv-LV" sz="2800" b="1" dirty="0" smtClean="0">
                <a:solidFill>
                  <a:srgbClr val="990033"/>
                </a:solidFill>
              </a:rPr>
              <a:t>iedzīvināt</a:t>
            </a:r>
            <a:endParaRPr lang="lv-LV" sz="400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000" u="sng" dirty="0" smtClean="0"/>
              <a:t>Pieejamība</a:t>
            </a:r>
            <a:r>
              <a:rPr lang="lv-LV" sz="2000" dirty="0" smtClean="0"/>
              <a:t> (interaktīva mājas lapa, grāmata, multimediāli produkti)</a:t>
            </a:r>
          </a:p>
          <a:p>
            <a:pPr>
              <a:buNone/>
            </a:pPr>
            <a:endParaRPr lang="lv-LV" sz="2000" dirty="0" smtClean="0"/>
          </a:p>
          <a:p>
            <a:r>
              <a:rPr lang="lv-LV" sz="2000" u="sng" dirty="0" smtClean="0"/>
              <a:t>Izglītošana</a:t>
            </a:r>
            <a:r>
              <a:rPr lang="lv-LV" sz="2000" dirty="0" smtClean="0"/>
              <a:t> (formālā/neformālā izglītība, “kultūras skolas soma”, mediji, muzeji, bibliotēkas, LNB)</a:t>
            </a:r>
          </a:p>
          <a:p>
            <a:pPr>
              <a:buNone/>
            </a:pPr>
            <a:endParaRPr lang="lv-LV" sz="2000" dirty="0" smtClean="0"/>
          </a:p>
          <a:p>
            <a:pPr>
              <a:spcBef>
                <a:spcPts val="0"/>
              </a:spcBef>
            </a:pPr>
            <a:r>
              <a:rPr lang="lv-LV" sz="2000" u="sng" dirty="0" smtClean="0"/>
              <a:t>Kopējo vērtību meklēšana, diskusijas, līdzdalība, radošas ierosmes </a:t>
            </a:r>
          </a:p>
          <a:p>
            <a:pPr>
              <a:spcBef>
                <a:spcPts val="0"/>
              </a:spcBef>
              <a:buNone/>
            </a:pPr>
            <a:r>
              <a:rPr lang="lv-LV" sz="2000" dirty="0" smtClean="0"/>
              <a:t>    (konkursi starp skolām (latviešu/mazākumtautību), konkursi (piem., 99+1), aptaujas medijos, sociālajos </a:t>
            </a:r>
            <a:r>
              <a:rPr lang="lv-LV" sz="2000" dirty="0" smtClean="0"/>
              <a:t>tīklos, </a:t>
            </a:r>
            <a:r>
              <a:rPr lang="lv-LV" sz="2000" dirty="0" smtClean="0"/>
              <a:t>piem., </a:t>
            </a:r>
            <a:r>
              <a:rPr lang="lv-LV" sz="2000" i="1" dirty="0" smtClean="0"/>
              <a:t>Sekotāju</a:t>
            </a:r>
            <a:r>
              <a:rPr lang="lv-LV" sz="2000" dirty="0" smtClean="0"/>
              <a:t> formāta TV spēle </a:t>
            </a:r>
            <a:r>
              <a:rPr lang="lv-LV" sz="2000" dirty="0" smtClean="0"/>
              <a:t>vidusskolēniem u.tml.)</a:t>
            </a:r>
            <a:endParaRPr lang="lv-LV" sz="2000" dirty="0" smtClean="0"/>
          </a:p>
          <a:p>
            <a:pPr>
              <a:spcBef>
                <a:spcPts val="0"/>
              </a:spcBef>
              <a:buNone/>
            </a:pPr>
            <a:endParaRPr lang="lv-LV" sz="2000" dirty="0" smtClean="0"/>
          </a:p>
          <a:p>
            <a:r>
              <a:rPr lang="lv-LV" sz="2000" u="sng" dirty="0" smtClean="0"/>
              <a:t>Informatīvais konteksts </a:t>
            </a:r>
            <a:r>
              <a:rPr lang="lv-LV" sz="2000" dirty="0" smtClean="0"/>
              <a:t>(pētniecība: enciklopēdijas</a:t>
            </a:r>
            <a:r>
              <a:rPr lang="lv-LV" sz="2000" dirty="0" smtClean="0"/>
              <a:t>, akadēmiskas un populārzinātniskas mākslas vēstures, kultūras vēstures u.tml. datu bāzes un izdevumi)</a:t>
            </a:r>
          </a:p>
          <a:p>
            <a:pPr>
              <a:buNone/>
            </a:pPr>
            <a:endParaRPr lang="lv-LV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dirty="0" smtClean="0">
                <a:solidFill>
                  <a:srgbClr val="990033"/>
                </a:solidFill>
              </a:rPr>
              <a:t>Latvijas kultūras kanons</a:t>
            </a:r>
            <a:r>
              <a:rPr lang="lv-LV" sz="2800" b="1" dirty="0" smtClean="0">
                <a:solidFill>
                  <a:srgbClr val="990033"/>
                </a:solidFill>
              </a:rPr>
              <a:t/>
            </a:r>
            <a:br>
              <a:rPr lang="lv-LV" sz="2800" b="1" dirty="0" smtClean="0">
                <a:solidFill>
                  <a:srgbClr val="990033"/>
                </a:solidFill>
              </a:rPr>
            </a:br>
            <a:r>
              <a:rPr lang="lv-LV" sz="2800" b="1" dirty="0" smtClean="0">
                <a:solidFill>
                  <a:srgbClr val="990033"/>
                </a:solidFill>
              </a:rPr>
              <a:t>priekšlikumi 2013. gadam</a:t>
            </a:r>
            <a:endParaRPr lang="lv-LV" sz="280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sz="2400" dirty="0" smtClean="0"/>
              <a:t>Izveidot pastāvīgu </a:t>
            </a:r>
            <a:r>
              <a:rPr lang="lv-LV" sz="2400" dirty="0" err="1" smtClean="0"/>
              <a:t>starpinstitucionālu</a:t>
            </a:r>
            <a:r>
              <a:rPr lang="lv-LV" sz="2400" dirty="0" smtClean="0"/>
              <a:t> Kanona padomi ar šādām pamatfunkcijām:</a:t>
            </a:r>
          </a:p>
          <a:p>
            <a:r>
              <a:rPr lang="lv-LV" sz="2400" dirty="0" smtClean="0"/>
              <a:t>Rosināt un koordinēt politiku (stratēģija, jaunas iniciatīvas, rīcības plāns, monitorings, izvērtējums)</a:t>
            </a:r>
          </a:p>
          <a:p>
            <a:r>
              <a:rPr lang="lv-LV" sz="2400" dirty="0" smtClean="0"/>
              <a:t>Noteikt prioritātes (piem., katru gadu veltīt atsevišķai nozarei (diskusijām un pārskatīšanai), izcelt gada jubilārus u.tml.)</a:t>
            </a:r>
          </a:p>
          <a:p>
            <a:r>
              <a:rPr lang="lv-LV" sz="2400" dirty="0" smtClean="0"/>
              <a:t>Rīkot projektu konkursus politikas īstenošanai (NAP 2014 - 2020 iezīmēti 0,89 milj. LVL) </a:t>
            </a:r>
          </a:p>
          <a:p>
            <a:pPr>
              <a:buNone/>
            </a:pPr>
            <a:endParaRPr lang="lv-LV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dirty="0" smtClean="0">
                <a:solidFill>
                  <a:srgbClr val="990033"/>
                </a:solidFill>
              </a:rPr>
              <a:t>Latvijas kultūras kanons</a:t>
            </a:r>
            <a:r>
              <a:rPr lang="lv-LV" sz="2800" b="1" dirty="0" smtClean="0">
                <a:solidFill>
                  <a:srgbClr val="990033"/>
                </a:solidFill>
              </a:rPr>
              <a:t/>
            </a:r>
            <a:br>
              <a:rPr lang="lv-LV" sz="2800" b="1" dirty="0" smtClean="0">
                <a:solidFill>
                  <a:srgbClr val="990033"/>
                </a:solidFill>
              </a:rPr>
            </a:br>
            <a:r>
              <a:rPr lang="lv-LV" sz="2800" b="1" dirty="0" smtClean="0">
                <a:solidFill>
                  <a:srgbClr val="990033"/>
                </a:solidFill>
              </a:rPr>
              <a:t>priekšlikumi  2013. </a:t>
            </a:r>
            <a:r>
              <a:rPr lang="lv-LV" sz="2800" b="1" dirty="0" smtClean="0">
                <a:solidFill>
                  <a:srgbClr val="990033"/>
                </a:solidFill>
              </a:rPr>
              <a:t>gadam</a:t>
            </a:r>
            <a:endParaRPr lang="lv-LV" sz="400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lv-LV" sz="2400" dirty="0" smtClean="0"/>
              <a:t>Izveidot 3 jaunus kanona sarakstus (vēsture, zinātne, daba)</a:t>
            </a:r>
          </a:p>
          <a:p>
            <a:r>
              <a:rPr lang="lv-LV" sz="2400" dirty="0" smtClean="0"/>
              <a:t>Uzsākt interaktīvas kanona versijas </a:t>
            </a:r>
            <a:r>
              <a:rPr lang="lv-LV" sz="2400" dirty="0" smtClean="0"/>
              <a:t>izstrādi (konkurss)</a:t>
            </a:r>
            <a:endParaRPr lang="lv-LV" sz="2400" dirty="0" smtClean="0"/>
          </a:p>
          <a:p>
            <a:r>
              <a:rPr lang="lv-LV" sz="2400" dirty="0" smtClean="0"/>
              <a:t>2013. gadā kā prioritāru popularizēšanai izvirzīt </a:t>
            </a:r>
            <a:r>
              <a:rPr lang="lv-LV" sz="2400" u="sng" dirty="0" smtClean="0"/>
              <a:t>Tautas tradīciju kanonu </a:t>
            </a:r>
            <a:r>
              <a:rPr lang="lv-LV" sz="2400" dirty="0" smtClean="0"/>
              <a:t>(tautas dziesmas, Dziesmu svētki) un kanonā iekļautās personības – gada jubilārus: R.Blaumani, J.Vītolu, I.Ziedoni, O.Vācieti, P.Pētersonu</a:t>
            </a:r>
          </a:p>
          <a:p>
            <a:r>
              <a:rPr lang="lv-LV" sz="2400" dirty="0" smtClean="0"/>
              <a:t>Uzsākt kanona izdevuma sagatavošanu (ar video un audio pielikumu) latviešu un ārvalstu auditorijai</a:t>
            </a:r>
            <a:endParaRPr lang="lv-LV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      </a:t>
            </a:r>
          </a:p>
          <a:p>
            <a:pPr algn="ctr">
              <a:buNone/>
            </a:pPr>
            <a:r>
              <a:rPr lang="lv-LV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v-LV" sz="4000" b="1" dirty="0" smtClean="0">
                <a:solidFill>
                  <a:srgbClr val="8E0000"/>
                </a:solidFill>
                <a:latin typeface="Calibri" pitchFamily="34" charset="0"/>
                <a:cs typeface="Calibri" pitchFamily="34" charset="0"/>
              </a:rPr>
              <a:t>Paldies par uzmanību!</a:t>
            </a:r>
          </a:p>
          <a:p>
            <a:pPr>
              <a:buNone/>
            </a:pPr>
            <a:endParaRPr lang="lv-LV" b="1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lv-LV" b="1" dirty="0" smtClean="0">
                <a:solidFill>
                  <a:srgbClr val="4D4D4D"/>
                </a:solidFill>
                <a:hlinkClick r:id="rId4"/>
              </a:rPr>
              <a:t> www.kulturaskanons.lv</a:t>
            </a:r>
            <a:r>
              <a:rPr lang="lv-LV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buNone/>
            </a:pPr>
            <a:r>
              <a:rPr lang="lv-LV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www.letonika.lv</a:t>
            </a:r>
            <a:endParaRPr lang="lv-LV" b="1" dirty="0" smtClean="0">
              <a:solidFill>
                <a:schemeClr val="accent4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lv-LV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  <a:hlinkClick r:id="rId6"/>
              </a:rPr>
              <a:t>www.filmas.lv</a:t>
            </a:r>
            <a:endParaRPr lang="lv-LV" b="1" dirty="0" smtClean="0">
              <a:solidFill>
                <a:schemeClr val="accent4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lv-LV" b="1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lv-LV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990033"/>
                </a:solidFill>
              </a:rPr>
              <a:t>K</a:t>
            </a:r>
            <a:r>
              <a:rPr lang="lv-LV" b="1" dirty="0" smtClean="0">
                <a:solidFill>
                  <a:srgbClr val="990033"/>
                </a:solidFill>
              </a:rPr>
              <a:t>ultūras kanons – paraugi Eiropā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Dānij</a:t>
            </a:r>
            <a:r>
              <a:rPr lang="lv-LV" dirty="0" err="1" smtClean="0"/>
              <a:t>as</a:t>
            </a:r>
            <a:r>
              <a:rPr lang="fr-FR" dirty="0" smtClean="0"/>
              <a:t> </a:t>
            </a:r>
            <a:r>
              <a:rPr lang="fr-FR" dirty="0" smtClean="0"/>
              <a:t>Kultūras </a:t>
            </a:r>
            <a:r>
              <a:rPr lang="fr-FR" dirty="0" err="1"/>
              <a:t>kanons</a:t>
            </a:r>
            <a:r>
              <a:rPr lang="fr-FR" dirty="0"/>
              <a:t> </a:t>
            </a:r>
            <a:r>
              <a:rPr lang="lv-LV" dirty="0" smtClean="0"/>
              <a:t>(</a:t>
            </a:r>
            <a:r>
              <a:rPr lang="fr-FR" dirty="0" smtClean="0"/>
              <a:t>2006</a:t>
            </a:r>
            <a:r>
              <a:rPr lang="lv-LV" dirty="0" smtClean="0"/>
              <a:t>) </a:t>
            </a:r>
            <a:r>
              <a:rPr lang="fr-FR" sz="2000" dirty="0" smtClean="0"/>
              <a:t>(</a:t>
            </a:r>
            <a:r>
              <a:rPr lang="fr-FR" sz="2000" dirty="0">
                <a:hlinkClick r:id="rId2"/>
              </a:rPr>
              <a:t>kulturkanon.kum.dk</a:t>
            </a:r>
            <a:r>
              <a:rPr lang="fr-FR" sz="2000" dirty="0" smtClean="0"/>
              <a:t>)</a:t>
            </a:r>
            <a:endParaRPr lang="lv-LV" sz="2000" dirty="0" smtClean="0"/>
          </a:p>
          <a:p>
            <a:pPr>
              <a:buNone/>
            </a:pPr>
            <a:r>
              <a:rPr lang="lv-LV" sz="2800" dirty="0" smtClean="0"/>
              <a:t>    Mērķis: nacionālā identitāte – izcilākie nācijas sasniegumi kultūrā</a:t>
            </a:r>
            <a:endParaRPr lang="lv-LV" sz="2800" dirty="0"/>
          </a:p>
          <a:p>
            <a:endParaRPr lang="lv-LV" sz="2000" dirty="0" smtClean="0"/>
          </a:p>
          <a:p>
            <a:r>
              <a:rPr lang="fr-FR" dirty="0" err="1" smtClean="0"/>
              <a:t>Holandes</a:t>
            </a:r>
            <a:r>
              <a:rPr lang="fr-FR" dirty="0" smtClean="0"/>
              <a:t> </a:t>
            </a:r>
            <a:r>
              <a:rPr lang="fr-FR" dirty="0" err="1"/>
              <a:t>vēstures</a:t>
            </a:r>
            <a:r>
              <a:rPr lang="fr-FR" dirty="0"/>
              <a:t> </a:t>
            </a:r>
            <a:r>
              <a:rPr lang="fr-FR" dirty="0" err="1" smtClean="0"/>
              <a:t>kanons</a:t>
            </a:r>
            <a:r>
              <a:rPr lang="lv-LV" dirty="0" smtClean="0"/>
              <a:t>(</a:t>
            </a:r>
            <a:r>
              <a:rPr lang="fr-FR" dirty="0" smtClean="0"/>
              <a:t>2007</a:t>
            </a:r>
            <a:r>
              <a:rPr lang="lv-LV" dirty="0" smtClean="0"/>
              <a:t>)</a:t>
            </a:r>
            <a:r>
              <a:rPr lang="fr-FR" dirty="0" smtClean="0"/>
              <a:t> </a:t>
            </a:r>
            <a:r>
              <a:rPr lang="fr-FR" sz="2000" dirty="0" smtClean="0"/>
              <a:t>(</a:t>
            </a:r>
            <a:r>
              <a:rPr lang="fr-FR" sz="2000" dirty="0">
                <a:hlinkClick r:id="rId3"/>
              </a:rPr>
              <a:t>www.entoen.nu/en</a:t>
            </a:r>
            <a:r>
              <a:rPr lang="fr-FR" sz="2000" dirty="0" smtClean="0"/>
              <a:t>)</a:t>
            </a:r>
            <a:endParaRPr lang="lv-LV" sz="2000" dirty="0" smtClean="0"/>
          </a:p>
          <a:p>
            <a:pPr>
              <a:buNone/>
            </a:pPr>
            <a:r>
              <a:rPr lang="lv-LV" sz="2800" dirty="0" smtClean="0"/>
              <a:t>    Mērķis: sabiedrības saliedētība – valsts, kurā kopā dzīvojam</a:t>
            </a:r>
          </a:p>
          <a:p>
            <a:endParaRPr lang="lv-LV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990033"/>
                </a:solidFill>
              </a:rPr>
              <a:t>Latvijas kultūras kanons</a:t>
            </a:r>
            <a:br>
              <a:rPr lang="lv-LV" b="1" dirty="0" smtClean="0">
                <a:solidFill>
                  <a:srgbClr val="990033"/>
                </a:solidFill>
              </a:rPr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endParaRPr lang="lv-LV" sz="2800" b="1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lv-LV" sz="2800" b="1" dirty="0" smtClean="0"/>
              <a:t>Latvijas kultūras kanons</a:t>
            </a:r>
            <a:r>
              <a:rPr lang="lv-LV" sz="2800" dirty="0" smtClean="0"/>
              <a:t> </a:t>
            </a:r>
            <a:r>
              <a:rPr lang="lv-LV" sz="2800" dirty="0" smtClean="0">
                <a:latin typeface="Arial Narrow" pitchFamily="34" charset="0"/>
              </a:rPr>
              <a:t>– </a:t>
            </a:r>
            <a:r>
              <a:rPr lang="lv-LV" sz="2800" dirty="0" smtClean="0"/>
              <a:t>izcilāko un  ievērojamāko mākslas darbu un kultūras vērtību kopums, kas atspoguļo nācijas visu laiku nozīmīgākos sasniegumus kultūrā un aicināts kalpot par</a:t>
            </a:r>
            <a:r>
              <a:rPr lang="lv-LV" sz="2800" dirty="0" smtClean="0">
                <a:latin typeface="Arial Narrow" pitchFamily="34" charset="0"/>
              </a:rPr>
              <a:t> </a:t>
            </a:r>
            <a:r>
              <a:rPr lang="lv-LV" sz="2800" dirty="0" smtClean="0"/>
              <a:t>līdzekli kopējas kultūras atmiņas veidošanai, veicinot piederības izjūtu Latvijai.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lv-LV" sz="2800" b="1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lv-LV" b="1" dirty="0" smtClean="0"/>
              <a:t> </a:t>
            </a:r>
            <a:r>
              <a:rPr lang="lv-LV" sz="2800" dirty="0" smtClean="0"/>
              <a:t>Latvijas kultūras kanons izstrādāts 2008. gadā.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rgbClr val="990033"/>
                </a:solidFill>
              </a:rPr>
              <a:t>Latvijas kultūras kanons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lv-LV" sz="2400" dirty="0" smtClean="0"/>
              <a:t>Latvijas kultūras kanonā iekļautas ekspertu atlasītas </a:t>
            </a:r>
            <a:r>
              <a:rPr lang="lv-LV" sz="2400" b="1" dirty="0" smtClean="0"/>
              <a:t>99</a:t>
            </a:r>
            <a:r>
              <a:rPr lang="lv-LV" sz="2400" dirty="0" smtClean="0"/>
              <a:t> Latvijas kultūru raksturojošas vērtības</a:t>
            </a:r>
            <a:r>
              <a:rPr lang="lv-LV" sz="2400" b="1" dirty="0" smtClean="0"/>
              <a:t> septiņās</a:t>
            </a:r>
            <a:r>
              <a:rPr lang="lv-LV" sz="2400" dirty="0" smtClean="0"/>
              <a:t> jomās:</a:t>
            </a:r>
          </a:p>
          <a:p>
            <a:pPr algn="just"/>
            <a:r>
              <a:rPr lang="lv-LV" sz="2400" dirty="0" smtClean="0"/>
              <a:t>Tautas tradīcijas</a:t>
            </a:r>
          </a:p>
          <a:p>
            <a:pPr algn="just"/>
            <a:r>
              <a:rPr lang="lv-LV" sz="2400" dirty="0" smtClean="0"/>
              <a:t>Vizuālā māksla</a:t>
            </a:r>
          </a:p>
          <a:p>
            <a:pPr algn="just"/>
            <a:r>
              <a:rPr lang="lv-LV" sz="2400" dirty="0" smtClean="0"/>
              <a:t>Skatuves māksla</a:t>
            </a:r>
          </a:p>
          <a:p>
            <a:pPr algn="just"/>
            <a:r>
              <a:rPr lang="lv-LV" sz="2400" dirty="0" smtClean="0"/>
              <a:t>Mūzika</a:t>
            </a:r>
          </a:p>
          <a:p>
            <a:pPr algn="just"/>
            <a:r>
              <a:rPr lang="lv-LV" sz="2400" dirty="0" smtClean="0"/>
              <a:t>Literatūra</a:t>
            </a:r>
          </a:p>
          <a:p>
            <a:pPr algn="just"/>
            <a:r>
              <a:rPr lang="lv-LV" sz="2400" dirty="0" smtClean="0"/>
              <a:t>Arhitektūra un dizains</a:t>
            </a:r>
          </a:p>
          <a:p>
            <a:pPr algn="just"/>
            <a:r>
              <a:rPr lang="lv-LV" sz="2400" dirty="0" smtClean="0"/>
              <a:t>Kino</a:t>
            </a:r>
            <a:endParaRPr lang="lv-LV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dirty="0" smtClean="0">
                <a:solidFill>
                  <a:srgbClr val="990033"/>
                </a:solidFill>
              </a:rPr>
              <a:t>Latvijas kultūras kanons</a:t>
            </a:r>
            <a:br>
              <a:rPr lang="lv-LV" sz="4000" b="1" dirty="0" smtClean="0">
                <a:solidFill>
                  <a:srgbClr val="990033"/>
                </a:solidFill>
              </a:rPr>
            </a:br>
            <a:r>
              <a:rPr lang="lv-LV" sz="3200" b="1" dirty="0" smtClean="0">
                <a:solidFill>
                  <a:srgbClr val="990033"/>
                </a:solidFill>
              </a:rPr>
              <a:t>pieejamība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Kanons internetā:</a:t>
            </a:r>
          </a:p>
          <a:p>
            <a:r>
              <a:rPr lang="lv-LV" dirty="0" smtClean="0">
                <a:hlinkClick r:id="rId2"/>
              </a:rPr>
              <a:t>www.kulturaskanons.lv</a:t>
            </a:r>
            <a:endParaRPr lang="lv-LV" dirty="0" smtClean="0"/>
          </a:p>
          <a:p>
            <a:r>
              <a:rPr lang="lv-LV" dirty="0" smtClean="0">
                <a:hlinkClick r:id="rId3"/>
              </a:rPr>
              <a:t>www.filmas.lv</a:t>
            </a:r>
            <a:r>
              <a:rPr lang="lv-LV" dirty="0" smtClean="0"/>
              <a:t>  - bez maksas visās Latvijas publiskajās bibliotēkas</a:t>
            </a:r>
          </a:p>
          <a:p>
            <a:r>
              <a:rPr lang="lv-LV" dirty="0" smtClean="0">
                <a:hlinkClick r:id="rId4"/>
              </a:rPr>
              <a:t>www.letonika.lv</a:t>
            </a:r>
            <a:r>
              <a:rPr lang="lv-LV" dirty="0" smtClean="0"/>
              <a:t> – bez maksas visās Latvijas publiskajās bibliotēkās</a:t>
            </a:r>
            <a:endParaRPr lang="lv-LV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dirty="0" smtClean="0">
                <a:solidFill>
                  <a:srgbClr val="990033"/>
                </a:solidFill>
              </a:rPr>
              <a:t>Latvijas kultūras kanons</a:t>
            </a:r>
            <a:r>
              <a:rPr lang="lv-LV" sz="3600" b="1" dirty="0" smtClean="0">
                <a:solidFill>
                  <a:srgbClr val="990033"/>
                </a:solidFill>
              </a:rPr>
              <a:t/>
            </a:r>
            <a:br>
              <a:rPr lang="lv-LV" sz="3600" b="1" dirty="0" smtClean="0">
                <a:solidFill>
                  <a:srgbClr val="990033"/>
                </a:solidFill>
              </a:rPr>
            </a:br>
            <a:r>
              <a:rPr lang="lv-LV" sz="2800" b="1" dirty="0" smtClean="0">
                <a:solidFill>
                  <a:srgbClr val="990033"/>
                </a:solidFill>
              </a:rPr>
              <a:t>aktualizācijas nepieciešamība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800" dirty="0" smtClean="0"/>
              <a:t>Īstenot projektu iecerētajā apjomā, jo kanons līdz lielai sabiedrības daļai nav nonācis</a:t>
            </a:r>
          </a:p>
          <a:p>
            <a:r>
              <a:rPr lang="lv-LV" sz="2800" dirty="0" smtClean="0"/>
              <a:t>veidot daudzveidīgu un interaktīvu  piedāvājumu izglītošanas mērķiem</a:t>
            </a:r>
          </a:p>
          <a:p>
            <a:r>
              <a:rPr lang="lv-LV" sz="2800" dirty="0" smtClean="0"/>
              <a:t>izmantot kanonu kā sabiedrības saliedēšanas instrumentu</a:t>
            </a:r>
          </a:p>
          <a:p>
            <a:r>
              <a:rPr lang="lv-LV" sz="2800" dirty="0" smtClean="0"/>
              <a:t>popularizēt Latvijas kultūras virsotnes pasaulē</a:t>
            </a:r>
            <a:r>
              <a:rPr lang="lv-LV" sz="2800" smtClean="0"/>
              <a:t>, attīstot </a:t>
            </a:r>
            <a:r>
              <a:rPr lang="lv-LV" sz="2800" dirty="0" smtClean="0"/>
              <a:t>pozitīvu Latvijas tēlu</a:t>
            </a:r>
            <a:endParaRPr lang="lv-LV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dirty="0" smtClean="0">
                <a:solidFill>
                  <a:srgbClr val="990033"/>
                </a:solidFill>
              </a:rPr>
              <a:t>Latvijas kultūras kanons</a:t>
            </a:r>
            <a:br>
              <a:rPr lang="lv-LV" sz="4000" b="1" dirty="0" smtClean="0">
                <a:solidFill>
                  <a:srgbClr val="990033"/>
                </a:solidFill>
              </a:rPr>
            </a:br>
            <a:r>
              <a:rPr lang="lv-LV" sz="2800" b="1" dirty="0" smtClean="0">
                <a:solidFill>
                  <a:srgbClr val="990033"/>
                </a:solidFill>
              </a:rPr>
              <a:t>uzdevumi darba grupai</a:t>
            </a:r>
            <a:endParaRPr lang="lv-LV" sz="2800" b="1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5395"/>
          </a:xfrm>
        </p:spPr>
        <p:txBody>
          <a:bodyPr/>
          <a:lstStyle/>
          <a:p>
            <a:pPr>
              <a:buNone/>
            </a:pPr>
            <a:endParaRPr lang="lv-LV" sz="2400" dirty="0" smtClean="0"/>
          </a:p>
          <a:p>
            <a:pPr>
              <a:buNone/>
            </a:pPr>
            <a:r>
              <a:rPr lang="lv-LV" sz="2400" dirty="0" smtClean="0"/>
              <a:t>Starpministriju darba grupai (KM, IZM, VARAM) līdz 2013. gada februārim izvērtēt un sagatavot priekšlikumus Latvijas kultūras kanona aktualizēšanai un iedzīvināšanai, tostarp, izvērtēt:</a:t>
            </a:r>
          </a:p>
          <a:p>
            <a:r>
              <a:rPr lang="lv-LV" sz="2400" dirty="0" smtClean="0"/>
              <a:t>juridiska statusa piešķiršanu kanonam</a:t>
            </a:r>
          </a:p>
          <a:p>
            <a:r>
              <a:rPr lang="lv-LV" sz="2400" dirty="0" smtClean="0"/>
              <a:t>kanona sarakstu atvēršanu un pārskatīšanu</a:t>
            </a:r>
          </a:p>
          <a:p>
            <a:r>
              <a:rPr lang="lv-LV" sz="2400" dirty="0" smtClean="0"/>
              <a:t>kanona papildināšanu un paplašināšanu, t.sk. ar mazākumtautību kultūras pienesumu</a:t>
            </a:r>
          </a:p>
          <a:p>
            <a:r>
              <a:rPr lang="lv-LV" sz="2400" dirty="0" smtClean="0"/>
              <a:t>kanona iedzīvināšanu</a:t>
            </a:r>
          </a:p>
          <a:p>
            <a:endParaRPr lang="lv-LV" sz="2400" dirty="0" smtClean="0"/>
          </a:p>
          <a:p>
            <a:endParaRPr lang="lv-LV" sz="2400" dirty="0" smtClean="0"/>
          </a:p>
          <a:p>
            <a:endParaRPr lang="lv-LV" sz="24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0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dirty="0" smtClean="0">
                <a:solidFill>
                  <a:srgbClr val="990033"/>
                </a:solidFill>
              </a:rPr>
              <a:t>Latvijas kultūras kanons</a:t>
            </a:r>
            <a:r>
              <a:rPr lang="lv-LV" sz="2800" b="1" dirty="0" smtClean="0">
                <a:solidFill>
                  <a:srgbClr val="990033"/>
                </a:solidFill>
              </a:rPr>
              <a:t> </a:t>
            </a:r>
            <a:br>
              <a:rPr lang="lv-LV" sz="2800" b="1" dirty="0" smtClean="0">
                <a:solidFill>
                  <a:srgbClr val="990033"/>
                </a:solidFill>
              </a:rPr>
            </a:br>
            <a:r>
              <a:rPr lang="lv-LV" sz="2800" b="1" dirty="0" smtClean="0">
                <a:solidFill>
                  <a:srgbClr val="990033"/>
                </a:solidFill>
              </a:rPr>
              <a:t>sabiedrības saliedēšanas dilemmas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v-LV" sz="2800" dirty="0" smtClean="0"/>
          </a:p>
          <a:p>
            <a:r>
              <a:rPr lang="lv-LV" sz="2400" dirty="0" smtClean="0"/>
              <a:t>ekspertu vienošanās </a:t>
            </a:r>
            <a:r>
              <a:rPr lang="lv-LV" sz="2400" dirty="0" err="1" smtClean="0"/>
              <a:t>vs</a:t>
            </a:r>
            <a:r>
              <a:rPr lang="lv-LV" sz="2400" dirty="0" smtClean="0"/>
              <a:t>  sabiedrības vienošanās</a:t>
            </a:r>
          </a:p>
          <a:p>
            <a:pPr>
              <a:buNone/>
            </a:pPr>
            <a:endParaRPr lang="lv-LV" sz="2400" dirty="0" smtClean="0"/>
          </a:p>
          <a:p>
            <a:r>
              <a:rPr lang="lv-LV" sz="2400" dirty="0" smtClean="0"/>
              <a:t>rezultāts (saraksts)  vs  process (diskusiju forums)</a:t>
            </a:r>
          </a:p>
          <a:p>
            <a:pPr>
              <a:buNone/>
            </a:pPr>
            <a:endParaRPr lang="lv-LV" sz="2400" dirty="0" smtClean="0"/>
          </a:p>
          <a:p>
            <a:r>
              <a:rPr lang="lv-LV" sz="2400" dirty="0" smtClean="0"/>
              <a:t>noslēgts/izslēdzošs  </a:t>
            </a:r>
            <a:r>
              <a:rPr lang="lv-LV" sz="2400" dirty="0" err="1" smtClean="0"/>
              <a:t>vs</a:t>
            </a:r>
            <a:r>
              <a:rPr lang="lv-LV" sz="2400" dirty="0" smtClean="0"/>
              <a:t>  atvērts/iekļaujošs</a:t>
            </a:r>
          </a:p>
          <a:p>
            <a:pPr>
              <a:buNone/>
            </a:pPr>
            <a:endParaRPr lang="lv-LV" sz="2400" dirty="0" smtClean="0"/>
          </a:p>
          <a:p>
            <a:r>
              <a:rPr lang="lv-LV" sz="2400" dirty="0" smtClean="0"/>
              <a:t>Dānijas modelis (identitāte) </a:t>
            </a:r>
            <a:r>
              <a:rPr lang="lv-LV" sz="2400" dirty="0" err="1" smtClean="0"/>
              <a:t>vs</a:t>
            </a:r>
            <a:r>
              <a:rPr lang="lv-LV" sz="2400" dirty="0" smtClean="0"/>
              <a:t> Nīderlandes modelis (saliedētība)</a:t>
            </a:r>
          </a:p>
          <a:p>
            <a:pPr>
              <a:buNone/>
            </a:pPr>
            <a:endParaRPr lang="lv-LV" sz="2800" dirty="0" smtClean="0"/>
          </a:p>
          <a:p>
            <a:pPr>
              <a:buNone/>
            </a:pPr>
            <a:endParaRPr lang="lv-LV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6632"/>
            <a:ext cx="792088" cy="120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rgbClr val="990033"/>
                </a:solidFill>
              </a:rPr>
              <a:t>Uzdevumi darba grupai</a:t>
            </a:r>
            <a:br>
              <a:rPr lang="lv-LV" b="1" dirty="0" smtClean="0">
                <a:solidFill>
                  <a:srgbClr val="990033"/>
                </a:solidFill>
              </a:rPr>
            </a:br>
            <a:r>
              <a:rPr lang="lv-LV" sz="3200" b="1" dirty="0" smtClean="0">
                <a:solidFill>
                  <a:srgbClr val="990033"/>
                </a:solidFill>
              </a:rPr>
              <a:t>juridiskais </a:t>
            </a:r>
            <a:r>
              <a:rPr lang="lv-LV" sz="3200" b="1" dirty="0" smtClean="0">
                <a:solidFill>
                  <a:srgbClr val="990033"/>
                </a:solidFill>
              </a:rPr>
              <a:t>statuss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sz="2800" dirty="0" smtClean="0"/>
              <a:t>Apsvērumi:</a:t>
            </a:r>
          </a:p>
          <a:p>
            <a:r>
              <a:rPr lang="lv-LV" sz="2800" dirty="0" smtClean="0"/>
              <a:t>ievērība</a:t>
            </a:r>
            <a:r>
              <a:rPr lang="lv-LV" sz="2800" dirty="0" smtClean="0"/>
              <a:t>, prestižs, aizsardzība, finansējums</a:t>
            </a:r>
          </a:p>
          <a:p>
            <a:r>
              <a:rPr lang="lv-LV" sz="2800" dirty="0" smtClean="0"/>
              <a:t>j</a:t>
            </a:r>
            <a:r>
              <a:rPr lang="lv-LV" sz="2800" dirty="0" smtClean="0"/>
              <a:t>uridiski </a:t>
            </a:r>
            <a:r>
              <a:rPr lang="lv-LV" sz="2800" dirty="0" smtClean="0"/>
              <a:t>grūti </a:t>
            </a:r>
            <a:r>
              <a:rPr lang="lv-LV" sz="2800" dirty="0" smtClean="0"/>
              <a:t>pamatojams: </a:t>
            </a:r>
            <a:r>
              <a:rPr lang="lv-LV" sz="2800" dirty="0" smtClean="0"/>
              <a:t>s</a:t>
            </a:r>
            <a:r>
              <a:rPr lang="lv-LV" sz="2800" dirty="0" smtClean="0"/>
              <a:t>ubjektīva </a:t>
            </a:r>
            <a:r>
              <a:rPr lang="lv-LV" sz="2800" dirty="0" smtClean="0"/>
              <a:t>izvēle pēc subjektīvi izvēlētiem kritērijiem</a:t>
            </a:r>
          </a:p>
          <a:p>
            <a:r>
              <a:rPr lang="lv-LV" sz="2800" dirty="0" smtClean="0"/>
              <a:t>ā</a:t>
            </a:r>
            <a:r>
              <a:rPr lang="lv-LV" sz="2800" dirty="0" smtClean="0"/>
              <a:t>rpusē </a:t>
            </a:r>
            <a:r>
              <a:rPr lang="lv-LV" sz="2800" dirty="0" smtClean="0"/>
              <a:t>paliek vienlīdz nozīmīgas vērtības</a:t>
            </a:r>
          </a:p>
          <a:p>
            <a:r>
              <a:rPr lang="lv-LV" sz="2800" dirty="0" smtClean="0"/>
              <a:t>veicinās strīdus un iebildumus</a:t>
            </a:r>
            <a:endParaRPr lang="lv-LV" sz="2800" dirty="0" smtClean="0"/>
          </a:p>
          <a:p>
            <a:r>
              <a:rPr lang="lv-LV" sz="2800" dirty="0" smtClean="0"/>
              <a:t>finansiāli ietilpīgs</a:t>
            </a:r>
          </a:p>
          <a:p>
            <a:pPr>
              <a:buNone/>
            </a:pPr>
            <a:r>
              <a:rPr lang="lv-LV" sz="2800" dirty="0" smtClean="0"/>
              <a:t>Priekšlikums: veidot pastāvīgu Kanona padomi</a:t>
            </a:r>
            <a:endParaRPr lang="lv-LV" sz="2800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klusētais noformējums">
  <a:themeElements>
    <a:clrScheme name="Noklusētais noformējum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klusētais noformēju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oklusētais noformēju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Noklusētais noformējum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671</Words>
  <Application>Microsoft Office PowerPoint</Application>
  <PresentationFormat>Slaidrāde ekrānā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15</vt:i4>
      </vt:variant>
    </vt:vector>
  </HeadingPairs>
  <TitlesOfParts>
    <vt:vector size="16" baseType="lpstr">
      <vt:lpstr>Noklusētais noformējums</vt:lpstr>
      <vt:lpstr>  Latvijas kultūras kanona atjaunošanas priekšlikumi   </vt:lpstr>
      <vt:lpstr>Kultūras kanons – paraugi Eiropā</vt:lpstr>
      <vt:lpstr>Latvijas kultūras kanons </vt:lpstr>
      <vt:lpstr>Latvijas kultūras kanons</vt:lpstr>
      <vt:lpstr>Latvijas kultūras kanons pieejamība</vt:lpstr>
      <vt:lpstr>Latvijas kultūras kanons aktualizācijas nepieciešamība</vt:lpstr>
      <vt:lpstr>Latvijas kultūras kanons uzdevumi darba grupai</vt:lpstr>
      <vt:lpstr>Latvijas kultūras kanons  sabiedrības saliedēšanas dilemmas</vt:lpstr>
      <vt:lpstr>Uzdevumi darba grupai juridiskais statuss</vt:lpstr>
      <vt:lpstr>Uzdevumi darba grupai atvērt, pārskatīt</vt:lpstr>
      <vt:lpstr>Uzdevumi darba grupai papildināt, paplašināt</vt:lpstr>
      <vt:lpstr>Uzdevumi darba grupai iedzīvināt</vt:lpstr>
      <vt:lpstr>Latvijas kultūras kanons priekšlikumi 2013. gadam</vt:lpstr>
      <vt:lpstr>Latvijas kultūras kanons priekšlikumi  2013. gadam</vt:lpstr>
      <vt:lpstr>Slaids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Treili</dc:creator>
  <cp:lastModifiedBy>JolantaT</cp:lastModifiedBy>
  <cp:revision>64</cp:revision>
  <dcterms:created xsi:type="dcterms:W3CDTF">2013-02-10T22:20:00Z</dcterms:created>
  <dcterms:modified xsi:type="dcterms:W3CDTF">2013-02-13T09:23:54Z</dcterms:modified>
</cp:coreProperties>
</file>