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theme/theme7.xml" ContentType="application/vnd.openxmlformats-officedocument.theme+xml"/>
  <Override PartName="/ppt/slideLayouts/slideLayout20.xml" ContentType="application/vnd.openxmlformats-officedocument.presentationml.slideLayout+xml"/>
  <Override PartName="/ppt/theme/theme8.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9.xml" ContentType="application/vnd.openxmlformats-officedocument.theme+xml"/>
  <Override PartName="/ppt/slideLayouts/slideLayout25.xml" ContentType="application/vnd.openxmlformats-officedocument.presentationml.slideLayout+xml"/>
  <Override PartName="/ppt/theme/theme10.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11.xml" ContentType="application/vnd.openxmlformats-officedocument.theme+xml"/>
  <Override PartName="/ppt/slideLayouts/slideLayout29.xml" ContentType="application/vnd.openxmlformats-officedocument.presentationml.slideLayout+xml"/>
  <Override PartName="/ppt/theme/theme12.xml" ContentType="application/vnd.openxmlformats-officedocument.theme+xml"/>
  <Override PartName="/ppt/slideLayouts/slideLayout30.xml" ContentType="application/vnd.openxmlformats-officedocument.presentationml.slideLayout+xml"/>
  <Override PartName="/ppt/theme/theme13.xml" ContentType="application/vnd.openxmlformats-officedocument.theme+xml"/>
  <Override PartName="/ppt/slideLayouts/slideLayout31.xml" ContentType="application/vnd.openxmlformats-officedocument.presentationml.slideLayout+xml"/>
  <Override PartName="/ppt/theme/theme14.xml" ContentType="application/vnd.openxmlformats-officedocument.theme+xml"/>
  <Override PartName="/ppt/slideLayouts/slideLayout32.xml" ContentType="application/vnd.openxmlformats-officedocument.presentationml.slideLayout+xml"/>
  <Override PartName="/ppt/theme/theme15.xml" ContentType="application/vnd.openxmlformats-officedocument.theme+xml"/>
  <Override PartName="/ppt/slideLayouts/slideLayout33.xml" ContentType="application/vnd.openxmlformats-officedocument.presentationml.slideLayout+xml"/>
  <Override PartName="/ppt/theme/theme16.xml" ContentType="application/vnd.openxmlformats-officedocument.theme+xml"/>
  <Override PartName="/ppt/slideLayouts/slideLayout34.xml" ContentType="application/vnd.openxmlformats-officedocument.presentationml.slideLayout+xml"/>
  <Override PartName="/ppt/theme/theme17.xml" ContentType="application/vnd.openxmlformats-officedocument.theme+xml"/>
  <Override PartName="/ppt/slideLayouts/slideLayout35.xml" ContentType="application/vnd.openxmlformats-officedocument.presentationml.slideLayout+xml"/>
  <Override PartName="/ppt/theme/theme18.xml" ContentType="application/vnd.openxmlformats-officedocument.theme+xml"/>
  <Override PartName="/ppt/slideLayouts/slideLayout36.xml" ContentType="application/vnd.openxmlformats-officedocument.presentationml.slideLayout+xml"/>
  <Override PartName="/ppt/theme/theme19.xml" ContentType="application/vnd.openxmlformats-officedocument.theme+xml"/>
  <Override PartName="/ppt/slideLayouts/slideLayout37.xml" ContentType="application/vnd.openxmlformats-officedocument.presentationml.slideLayout+xml"/>
  <Override PartName="/ppt/theme/theme20.xml" ContentType="application/vnd.openxmlformats-officedocument.theme+xml"/>
  <Override PartName="/ppt/slideLayouts/slideLayout38.xml" ContentType="application/vnd.openxmlformats-officedocument.presentationml.slideLayout+xml"/>
  <Override PartName="/ppt/theme/theme21.xml" ContentType="application/vnd.openxmlformats-officedocument.theme+xml"/>
  <Override PartName="/ppt/slideLayouts/slideLayout39.xml" ContentType="application/vnd.openxmlformats-officedocument.presentationml.slideLayout+xml"/>
  <Override PartName="/ppt/theme/theme22.xml" ContentType="application/vnd.openxmlformats-officedocument.theme+xml"/>
  <Override PartName="/ppt/slideLayouts/slideLayout40.xml" ContentType="application/vnd.openxmlformats-officedocument.presentationml.slideLayout+xml"/>
  <Override PartName="/ppt/theme/theme23.xml" ContentType="application/vnd.openxmlformats-officedocument.theme+xml"/>
  <Override PartName="/ppt/slideLayouts/slideLayout41.xml" ContentType="application/vnd.openxmlformats-officedocument.presentationml.slideLayout+xml"/>
  <Override PartName="/ppt/theme/theme24.xml" ContentType="application/vnd.openxmlformats-officedocument.theme+xml"/>
  <Override PartName="/ppt/slideLayouts/slideLayout42.xml" ContentType="application/vnd.openxmlformats-officedocument.presentationml.slideLayout+xml"/>
  <Override PartName="/ppt/theme/theme25.xml" ContentType="application/vnd.openxmlformats-officedocument.theme+xml"/>
  <Override PartName="/ppt/slideLayouts/slideLayout43.xml" ContentType="application/vnd.openxmlformats-officedocument.presentationml.slideLayout+xml"/>
  <Override PartName="/ppt/theme/theme26.xml" ContentType="application/vnd.openxmlformats-officedocument.theme+xml"/>
  <Override PartName="/ppt/slideLayouts/slideLayout44.xml" ContentType="application/vnd.openxmlformats-officedocument.presentationml.slideLayout+xml"/>
  <Override PartName="/ppt/theme/theme27.xml" ContentType="application/vnd.openxmlformats-officedocument.theme+xml"/>
  <Override PartName="/ppt/slideLayouts/slideLayout45.xml" ContentType="application/vnd.openxmlformats-officedocument.presentationml.slideLayout+xml"/>
  <Override PartName="/ppt/theme/theme28.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9.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30.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31.xml" ContentType="application/vnd.openxmlformats-officedocument.theme+xml"/>
  <Override PartName="/ppt/theme/theme32.xml" ContentType="application/vnd.openxmlformats-officedocument.theme+xml"/>
  <Override PartName="/ppt/theme/theme3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4" r:id="rId1"/>
    <p:sldMasterId id="2147484049" r:id="rId2"/>
    <p:sldMasterId id="2147484061" r:id="rId3"/>
    <p:sldMasterId id="2147484064" r:id="rId4"/>
    <p:sldMasterId id="2147484066" r:id="rId5"/>
    <p:sldMasterId id="2147484068" r:id="rId6"/>
    <p:sldMasterId id="2147484070" r:id="rId7"/>
    <p:sldMasterId id="2147484072" r:id="rId8"/>
    <p:sldMasterId id="2147484074" r:id="rId9"/>
    <p:sldMasterId id="2147484076" r:id="rId10"/>
    <p:sldMasterId id="2147484078" r:id="rId11"/>
    <p:sldMasterId id="2147484080" r:id="rId12"/>
    <p:sldMasterId id="2147484082" r:id="rId13"/>
    <p:sldMasterId id="2147484084" r:id="rId14"/>
    <p:sldMasterId id="2147484086" r:id="rId15"/>
    <p:sldMasterId id="2147484088" r:id="rId16"/>
    <p:sldMasterId id="2147484090" r:id="rId17"/>
    <p:sldMasterId id="2147484092" r:id="rId18"/>
    <p:sldMasterId id="2147484094" r:id="rId19"/>
    <p:sldMasterId id="2147484096" r:id="rId20"/>
    <p:sldMasterId id="2147484098" r:id="rId21"/>
    <p:sldMasterId id="2147484100" r:id="rId22"/>
    <p:sldMasterId id="2147484102" r:id="rId23"/>
    <p:sldMasterId id="2147484104" r:id="rId24"/>
    <p:sldMasterId id="2147484106" r:id="rId25"/>
    <p:sldMasterId id="2147484108" r:id="rId26"/>
    <p:sldMasterId id="2147484110" r:id="rId27"/>
    <p:sldMasterId id="2147484112" r:id="rId28"/>
    <p:sldMasterId id="2147484244" r:id="rId29"/>
    <p:sldMasterId id="2147484256" r:id="rId30"/>
    <p:sldMasterId id="2147484448" r:id="rId31"/>
  </p:sldMasterIdLst>
  <p:notesMasterIdLst>
    <p:notesMasterId r:id="rId41"/>
  </p:notesMasterIdLst>
  <p:handoutMasterIdLst>
    <p:handoutMasterId r:id="rId42"/>
  </p:handoutMasterIdLst>
  <p:sldIdLst>
    <p:sldId id="711" r:id="rId32"/>
    <p:sldId id="730" r:id="rId33"/>
    <p:sldId id="731" r:id="rId34"/>
    <p:sldId id="727" r:id="rId35"/>
    <p:sldId id="733" r:id="rId36"/>
    <p:sldId id="728" r:id="rId37"/>
    <p:sldId id="734" r:id="rId38"/>
    <p:sldId id="732" r:id="rId39"/>
    <p:sldId id="706" r:id="rId40"/>
  </p:sldIdLst>
  <p:sldSz cx="9144000" cy="6858000" type="screen4x3"/>
  <p:notesSz cx="9866313" cy="6735763"/>
  <p:defaultTextStyle>
    <a:defPPr>
      <a:defRPr lang="lv-LV"/>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Default Section" id="{941D769F-29AF-4E87-99B7-CA838D1C7757}">
          <p14:sldIdLst>
            <p14:sldId id="711"/>
            <p14:sldId id="730"/>
            <p14:sldId id="731"/>
            <p14:sldId id="727"/>
            <p14:sldId id="733"/>
            <p14:sldId id="728"/>
            <p14:sldId id="734"/>
            <p14:sldId id="732"/>
            <p14:sldId id="706"/>
          </p14:sldIdLst>
        </p14:section>
      </p14:sectionLst>
    </p:ex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lmars Mangalis" initials="VM" lastIdx="1" clrIdx="0"/>
  <p:cmAuthor id="1" name="Anete Vizule" initials="AV" lastIdx="3" clrIdx="1">
    <p:extLst>
      <p:ext uri="{19B8F6BF-5375-455C-9EA6-DF929625EA0E}">
        <p15:presenceInfo xmlns:p15="http://schemas.microsoft.com/office/powerpoint/2012/main" userId="S-1-5-21-415379670-1977813626-1501529867-6742" providerId="AD"/>
      </p:ext>
    </p:extLst>
  </p:cmAuthor>
  <p:cmAuthor id="2" name="Sanita Siljane" initials="SS" lastIdx="70" clrIdx="2">
    <p:extLst>
      <p:ext uri="{19B8F6BF-5375-455C-9EA6-DF929625EA0E}">
        <p15:presenceInfo xmlns:p15="http://schemas.microsoft.com/office/powerpoint/2012/main" userId="S-1-5-21-415379670-1977813626-1501529867-1702" providerId="AD"/>
      </p:ext>
    </p:extLst>
  </p:cmAuthor>
  <p:cmAuthor id="3" name="Ieva Grandāne" initials="IG" lastIdx="24" clrIdx="3">
    <p:extLst>
      <p:ext uri="{19B8F6BF-5375-455C-9EA6-DF929625EA0E}">
        <p15:presenceInfo xmlns:p15="http://schemas.microsoft.com/office/powerpoint/2012/main" userId="S-1-5-21-415379670-1977813626-1501529867-7667" providerId="AD"/>
      </p:ext>
    </p:extLst>
  </p:cmAuthor>
  <p:cmAuthor id="4" name="Meldra Bērziņa" initials="MB" lastIdx="4" clrIdx="4">
    <p:extLst>
      <p:ext uri="{19B8F6BF-5375-455C-9EA6-DF929625EA0E}">
        <p15:presenceInfo xmlns:p15="http://schemas.microsoft.com/office/powerpoint/2012/main" userId="S-1-5-21-415379670-1977813626-1501529867-7192" providerId="AD"/>
      </p:ext>
    </p:extLst>
  </p:cmAuthor>
  <p:cmAuthor id="5" name="Ilze Kristapsone" initials="IK" lastIdx="31" clrIdx="5">
    <p:extLst>
      <p:ext uri="{19B8F6BF-5375-455C-9EA6-DF929625EA0E}">
        <p15:presenceInfo xmlns:p15="http://schemas.microsoft.com/office/powerpoint/2012/main" userId="S-1-5-21-415379670-1977813626-1501529867-17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FFCC99"/>
    <a:srgbClr val="FFBD75"/>
    <a:srgbClr val="FFFF66"/>
    <a:srgbClr val="FF9725"/>
    <a:srgbClr val="FECC82"/>
    <a:srgbClr val="FFCC66"/>
    <a:srgbClr val="E06B0A"/>
    <a:srgbClr val="F57E1B"/>
    <a:srgbClr val="F3ED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18" autoAdjust="0"/>
    <p:restoredTop sz="91606" autoAdjust="0"/>
  </p:normalViewPr>
  <p:slideViewPr>
    <p:cSldViewPr>
      <p:cViewPr varScale="1">
        <p:scale>
          <a:sx n="73" d="100"/>
          <a:sy n="73" d="100"/>
        </p:scale>
        <p:origin x="14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8.xml"/><Relationship Id="rId21" Type="http://schemas.openxmlformats.org/officeDocument/2006/relationships/slideMaster" Target="slideMasters/slideMaster21.xml"/><Relationship Id="rId34" Type="http://schemas.openxmlformats.org/officeDocument/2006/relationships/slide" Target="slides/slide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Master" Target="slideMasters/slideMaster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1.xml"/><Relationship Id="rId37" Type="http://schemas.openxmlformats.org/officeDocument/2006/relationships/slide" Target="slides/slide6.xml"/><Relationship Id="rId40" Type="http://schemas.openxmlformats.org/officeDocument/2006/relationships/slide" Target="slides/slide9.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5.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Master" Target="slideMasters/slideMaster31.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 Target="slides/slide4.xml"/><Relationship Id="rId43" Type="http://schemas.openxmlformats.org/officeDocument/2006/relationships/commentAuthors" Target="commentAuthor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2.xml"/><Relationship Id="rId38" Type="http://schemas.openxmlformats.org/officeDocument/2006/relationships/slide" Target="slides/slide7.xml"/><Relationship Id="rId46" Type="http://schemas.openxmlformats.org/officeDocument/2006/relationships/theme" Target="theme/theme1.xml"/><Relationship Id="rId20" Type="http://schemas.openxmlformats.org/officeDocument/2006/relationships/slideMaster" Target="slideMasters/slideMaster20.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pmlp-ds.pmlp.iem.gov.local\kopejie2\PSSN\Administrativie_darbi\IeM%20att&#299;st&#299;bas%20padome\2021\Pirmreiz&#275;j&#257;s%20UA_.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pmlp-ds.pmlp.iem.gov.local\kopejie2\PSSN\Administrativie_darbi\IeM%20att&#299;st&#299;bas%20padome\2021\Pirmreiz&#275;j&#257;s%20UA_.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pmlp-ds.pmlp.iem.gov.local\kopejie2\PSSN\Administrativie_darbi\IeM%20att&#299;st&#299;bas%20padome\2021\Pirmreiz&#275;j&#257;s%20UA_.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99739670995338336"/>
          <c:h val="0.78840019459117339"/>
        </c:manualLayout>
      </c:layout>
      <c:barChart>
        <c:barDir val="col"/>
        <c:grouping val="clustered"/>
        <c:varyColors val="0"/>
        <c:ser>
          <c:idx val="0"/>
          <c:order val="0"/>
          <c:tx>
            <c:strRef>
              <c:f>'PAD-2012-2025'!$B$6</c:f>
              <c:strCache>
                <c:ptCount val="1"/>
                <c:pt idx="0">
                  <c:v>Izsniegtās / izsniedzamās pases un eID kopā</c:v>
                </c:pt>
              </c:strCache>
            </c:strRef>
          </c:tx>
          <c:spPr>
            <a:solidFill>
              <a:schemeClr val="accent1"/>
            </a:solidFill>
            <a:ln>
              <a:noFill/>
            </a:ln>
            <a:effectLst/>
          </c:spPr>
          <c:invertIfNegative val="0"/>
          <c:dPt>
            <c:idx val="10"/>
            <c:invertIfNegative val="0"/>
            <c:bubble3D val="0"/>
            <c:spPr>
              <a:solidFill>
                <a:schemeClr val="accent4">
                  <a:lumMod val="40000"/>
                  <a:lumOff val="60000"/>
                </a:schemeClr>
              </a:solidFill>
              <a:ln>
                <a:solidFill>
                  <a:schemeClr val="tx2"/>
                </a:solidFill>
                <a:prstDash val="sysDash"/>
              </a:ln>
              <a:effectLst/>
            </c:spPr>
            <c:extLst>
              <c:ext xmlns:c16="http://schemas.microsoft.com/office/drawing/2014/chart" uri="{C3380CC4-5D6E-409C-BE32-E72D297353CC}">
                <c16:uniqueId val="{00000001-94D9-44A5-87FA-6F59C5E7EA4F}"/>
              </c:ext>
            </c:extLst>
          </c:dPt>
          <c:dPt>
            <c:idx val="11"/>
            <c:invertIfNegative val="0"/>
            <c:bubble3D val="0"/>
            <c:spPr>
              <a:solidFill>
                <a:schemeClr val="accent4">
                  <a:lumMod val="40000"/>
                  <a:lumOff val="60000"/>
                </a:schemeClr>
              </a:solidFill>
              <a:ln>
                <a:solidFill>
                  <a:schemeClr val="tx2"/>
                </a:solidFill>
                <a:prstDash val="sysDash"/>
              </a:ln>
              <a:effectLst/>
            </c:spPr>
            <c:extLst>
              <c:ext xmlns:c16="http://schemas.microsoft.com/office/drawing/2014/chart" uri="{C3380CC4-5D6E-409C-BE32-E72D297353CC}">
                <c16:uniqueId val="{00000002-94D9-44A5-87FA-6F59C5E7EA4F}"/>
              </c:ext>
            </c:extLst>
          </c:dPt>
          <c:dPt>
            <c:idx val="12"/>
            <c:invertIfNegative val="0"/>
            <c:bubble3D val="0"/>
            <c:spPr>
              <a:solidFill>
                <a:schemeClr val="accent4">
                  <a:lumMod val="40000"/>
                  <a:lumOff val="60000"/>
                </a:schemeClr>
              </a:solidFill>
              <a:ln>
                <a:solidFill>
                  <a:schemeClr val="tx2"/>
                </a:solidFill>
                <a:prstDash val="sysDash"/>
              </a:ln>
              <a:effectLst/>
            </c:spPr>
            <c:extLst>
              <c:ext xmlns:c16="http://schemas.microsoft.com/office/drawing/2014/chart" uri="{C3380CC4-5D6E-409C-BE32-E72D297353CC}">
                <c16:uniqueId val="{00000003-94D9-44A5-87FA-6F59C5E7EA4F}"/>
              </c:ext>
            </c:extLst>
          </c:dPt>
          <c:dPt>
            <c:idx val="13"/>
            <c:invertIfNegative val="0"/>
            <c:bubble3D val="0"/>
            <c:spPr>
              <a:solidFill>
                <a:schemeClr val="accent4">
                  <a:lumMod val="40000"/>
                  <a:lumOff val="60000"/>
                </a:schemeClr>
              </a:solidFill>
              <a:ln>
                <a:solidFill>
                  <a:schemeClr val="tx2"/>
                </a:solidFill>
                <a:prstDash val="sysDash"/>
              </a:ln>
              <a:effectLst/>
            </c:spPr>
            <c:extLst>
              <c:ext xmlns:c16="http://schemas.microsoft.com/office/drawing/2014/chart" uri="{C3380CC4-5D6E-409C-BE32-E72D297353CC}">
                <c16:uniqueId val="{00000004-94D9-44A5-87FA-6F59C5E7EA4F}"/>
              </c:ext>
            </c:extLst>
          </c:dPt>
          <c:dLbls>
            <c:dLbl>
              <c:idx val="7"/>
              <c:layout>
                <c:manualLayout>
                  <c:x val="8.2574190797312323E-3"/>
                  <c:y val="-0.12585647736932434"/>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5B5-4366-BE64-8738EFE3E5F0}"/>
                </c:ext>
              </c:extLst>
            </c:dLbl>
            <c:dLbl>
              <c:idx val="8"/>
              <c:layout>
                <c:manualLayout>
                  <c:x val="8.2355941948788012E-3"/>
                  <c:y val="-0.1678086364924324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0332-48DE-8881-5701C54F24EA}"/>
                </c:ext>
              </c:extLst>
            </c:dLbl>
            <c:dLbl>
              <c:idx val="9"/>
              <c:layout>
                <c:manualLayout>
                  <c:x val="6.8629951623990007E-3"/>
                  <c:y val="-0.14916323243771776"/>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0332-48DE-8881-5701C54F24EA}"/>
                </c:ext>
              </c:extLst>
            </c:dLbl>
            <c:dLbl>
              <c:idx val="1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lumMod val="75000"/>
                        </a:schemeClr>
                      </a:solidFill>
                      <a:latin typeface="+mn-lt"/>
                      <a:ea typeface="+mn-ea"/>
                      <a:cs typeface="+mn-cs"/>
                    </a:defRPr>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1-94D9-44A5-87FA-6F59C5E7EA4F}"/>
                </c:ext>
              </c:extLst>
            </c:dLbl>
            <c:dLbl>
              <c:idx val="11"/>
              <c:layout>
                <c:manualLayout>
                  <c:x val="-4.1141886191741247E-3"/>
                  <c:y val="-2.5637430575232736E-2"/>
                </c:manualLayout>
              </c:layout>
              <c:tx>
                <c:rich>
                  <a:bodyPr/>
                  <a:lstStyle/>
                  <a:p>
                    <a:fld id="{DBBE145E-1581-4EC6-BD0B-8E60E9AFABCC}" type="VALUE">
                      <a:rPr lang="en-US">
                        <a:solidFill>
                          <a:schemeClr val="accent4">
                            <a:lumMod val="75000"/>
                          </a:schemeClr>
                        </a:solidFill>
                      </a:rPr>
                      <a:pPr/>
                      <a:t>[VALUE]</a:t>
                    </a:fld>
                    <a:endParaRPr lang="lv-LV"/>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94D9-44A5-87FA-6F59C5E7EA4F}"/>
                </c:ext>
              </c:extLst>
            </c:dLbl>
            <c:dLbl>
              <c:idx val="12"/>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lumMod val="75000"/>
                        </a:schemeClr>
                      </a:solidFill>
                      <a:latin typeface="+mn-lt"/>
                      <a:ea typeface="+mn-ea"/>
                      <a:cs typeface="+mn-cs"/>
                    </a:defRPr>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3-94D9-44A5-87FA-6F59C5E7EA4F}"/>
                </c:ext>
              </c:extLst>
            </c:dLbl>
            <c:dLbl>
              <c:idx val="13"/>
              <c:layout>
                <c:manualLayout>
                  <c:x val="-6.8811825664426944E-3"/>
                  <c:y val="-2.33067550683934E-3"/>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lumMod val="75000"/>
                        </a:schemeClr>
                      </a:solidFill>
                      <a:latin typeface="+mn-lt"/>
                      <a:ea typeface="+mn-ea"/>
                      <a:cs typeface="+mn-cs"/>
                    </a:defRPr>
                  </a:pPr>
                  <a:endParaRPr lang="lv-LV"/>
                </a:p>
              </c:txPr>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4D9-44A5-87FA-6F59C5E7EA4F}"/>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2"/>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'PAD-2012-2025'!$E$3:$R$3</c:f>
              <c:strCache>
                <c:ptCount val="14"/>
                <c:pt idx="0">
                  <c:v>2012</c:v>
                </c:pt>
                <c:pt idx="1">
                  <c:v>2013</c:v>
                </c:pt>
                <c:pt idx="2">
                  <c:v>2014</c:v>
                </c:pt>
                <c:pt idx="3">
                  <c:v>2015</c:v>
                </c:pt>
                <c:pt idx="4">
                  <c:v>2016</c:v>
                </c:pt>
                <c:pt idx="5">
                  <c:v>2017</c:v>
                </c:pt>
                <c:pt idx="6">
                  <c:v>2018</c:v>
                </c:pt>
                <c:pt idx="7">
                  <c:v>2019</c:v>
                </c:pt>
                <c:pt idx="8">
                  <c:v>2020</c:v>
                </c:pt>
                <c:pt idx="9">
                  <c:v>2021</c:v>
                </c:pt>
                <c:pt idx="10">
                  <c:v>2022*
(plāns/
prog.)</c:v>
                </c:pt>
                <c:pt idx="11">
                  <c:v>2023*
(plāns/
prog.)</c:v>
                </c:pt>
                <c:pt idx="12">
                  <c:v>2024
(prog.)</c:v>
                </c:pt>
                <c:pt idx="13">
                  <c:v>2025
(prog.)</c:v>
                </c:pt>
              </c:strCache>
            </c:strRef>
          </c:cat>
          <c:val>
            <c:numRef>
              <c:f>'PAD-2012-2025'!$E$6:$R$6</c:f>
              <c:numCache>
                <c:formatCode>#,##0</c:formatCode>
                <c:ptCount val="14"/>
                <c:pt idx="0">
                  <c:v>342414</c:v>
                </c:pt>
                <c:pt idx="1">
                  <c:v>760646</c:v>
                </c:pt>
                <c:pt idx="2">
                  <c:v>582589</c:v>
                </c:pt>
                <c:pt idx="3">
                  <c:v>506947</c:v>
                </c:pt>
                <c:pt idx="4">
                  <c:v>468691</c:v>
                </c:pt>
                <c:pt idx="5">
                  <c:v>437123</c:v>
                </c:pt>
                <c:pt idx="6">
                  <c:v>408089</c:v>
                </c:pt>
                <c:pt idx="7">
                  <c:v>386646</c:v>
                </c:pt>
                <c:pt idx="8">
                  <c:v>285776</c:v>
                </c:pt>
                <c:pt idx="9">
                  <c:v>374168</c:v>
                </c:pt>
                <c:pt idx="10">
                  <c:v>1067192</c:v>
                </c:pt>
                <c:pt idx="11">
                  <c:v>856265</c:v>
                </c:pt>
                <c:pt idx="12">
                  <c:v>504299</c:v>
                </c:pt>
                <c:pt idx="13">
                  <c:v>345960</c:v>
                </c:pt>
              </c:numCache>
            </c:numRef>
          </c:val>
          <c:extLst>
            <c:ext xmlns:c16="http://schemas.microsoft.com/office/drawing/2014/chart" uri="{C3380CC4-5D6E-409C-BE32-E72D297353CC}">
              <c16:uniqueId val="{00000000-94D9-44A5-87FA-6F59C5E7EA4F}"/>
            </c:ext>
          </c:extLst>
        </c:ser>
        <c:dLbls>
          <c:dLblPos val="outEnd"/>
          <c:showLegendKey val="0"/>
          <c:showVal val="1"/>
          <c:showCatName val="0"/>
          <c:showSerName val="0"/>
          <c:showPercent val="0"/>
          <c:showBubbleSize val="0"/>
        </c:dLbls>
        <c:gapWidth val="150"/>
        <c:axId val="608320128"/>
        <c:axId val="608317632"/>
      </c:barChart>
      <c:lineChart>
        <c:grouping val="percentStacked"/>
        <c:varyColors val="0"/>
        <c:ser>
          <c:idx val="1"/>
          <c:order val="1"/>
          <c:tx>
            <c:strRef>
              <c:f>'PAD-2012-2025'!$B$7</c:f>
              <c:strCache>
                <c:ptCount val="1"/>
                <c:pt idx="0">
                  <c:v>Darbinieku skaits teritoriālajās nodaļās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2.0833333333333339E-2"/>
                  <c:y val="-2.989310742617756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3BA-4021-9ADF-0E8FC918D69C}"/>
                </c:ext>
              </c:extLst>
            </c:dLbl>
            <c:dLbl>
              <c:idx val="1"/>
              <c:layout>
                <c:manualLayout>
                  <c:x val="-2.777777777777779E-2"/>
                  <c:y val="-7.772207930806175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A3BA-4021-9ADF-0E8FC918D69C}"/>
                </c:ext>
              </c:extLst>
            </c:dLbl>
            <c:dLbl>
              <c:idx val="2"/>
              <c:layout>
                <c:manualLayout>
                  <c:x val="-2.6388888888888889E-2"/>
                  <c:y val="-9.56579437637682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3BA-4021-9ADF-0E8FC918D69C}"/>
                </c:ext>
              </c:extLst>
            </c:dLbl>
            <c:dLbl>
              <c:idx val="3"/>
              <c:layout>
                <c:manualLayout>
                  <c:x val="-2.5000000000000001E-2"/>
                  <c:y val="-0.1135938082194747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A3BA-4021-9ADF-0E8FC918D69C}"/>
                </c:ext>
              </c:extLst>
            </c:dLbl>
            <c:dLbl>
              <c:idx val="4"/>
              <c:layout>
                <c:manualLayout>
                  <c:x val="-2.2222222222222223E-2"/>
                  <c:y val="-6.27755255949728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A3BA-4021-9ADF-0E8FC918D69C}"/>
                </c:ext>
              </c:extLst>
            </c:dLbl>
            <c:dLbl>
              <c:idx val="5"/>
              <c:layout>
                <c:manualLayout>
                  <c:x val="-2.0833333333333384E-2"/>
                  <c:y val="-6.27755255949728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A3BA-4021-9ADF-0E8FC918D69C}"/>
                </c:ext>
              </c:extLst>
            </c:dLbl>
            <c:dLbl>
              <c:idx val="6"/>
              <c:layout>
                <c:manualLayout>
                  <c:x val="-1.9444444444444445E-2"/>
                  <c:y val="-7.772207930806175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A3BA-4021-9ADF-0E8FC918D69C}"/>
                </c:ext>
              </c:extLst>
            </c:dLbl>
            <c:dLbl>
              <c:idx val="7"/>
              <c:layout>
                <c:manualLayout>
                  <c:x val="-8.4219172708471391E-3"/>
                  <c:y val="-6.27755519113007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A3BA-4021-9ADF-0E8FC918D69C}"/>
                </c:ext>
              </c:extLst>
            </c:dLbl>
            <c:dLbl>
              <c:idx val="8"/>
              <c:layout>
                <c:manualLayout>
                  <c:x val="-4.3276678263536291E-3"/>
                  <c:y val="-5.72026682013645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A3BA-4021-9ADF-0E8FC918D69C}"/>
                </c:ext>
              </c:extLst>
            </c:dLbl>
            <c:dLbl>
              <c:idx val="9"/>
              <c:layout>
                <c:manualLayout>
                  <c:x val="-7.1491694087547067E-3"/>
                  <c:y val="-5.416232953035595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A3BA-4021-9ADF-0E8FC918D69C}"/>
                </c:ext>
              </c:extLst>
            </c:dLbl>
            <c:dLbl>
              <c:idx val="10"/>
              <c:delete val="1"/>
              <c:extLst>
                <c:ext xmlns:c15="http://schemas.microsoft.com/office/drawing/2012/chart" uri="{CE6537A1-D6FC-4f65-9D91-7224C49458BB}"/>
                <c:ext xmlns:c16="http://schemas.microsoft.com/office/drawing/2014/chart" uri="{C3380CC4-5D6E-409C-BE32-E72D297353CC}">
                  <c16:uniqueId val="{00000013-A3BA-4021-9ADF-0E8FC918D69C}"/>
                </c:ext>
              </c:extLst>
            </c:dLbl>
            <c:dLbl>
              <c:idx val="11"/>
              <c:delete val="1"/>
              <c:extLst>
                <c:ext xmlns:c15="http://schemas.microsoft.com/office/drawing/2012/chart" uri="{CE6537A1-D6FC-4f65-9D91-7224C49458BB}"/>
                <c:ext xmlns:c16="http://schemas.microsoft.com/office/drawing/2014/chart" uri="{C3380CC4-5D6E-409C-BE32-E72D297353CC}">
                  <c16:uniqueId val="{00000014-A3BA-4021-9ADF-0E8FC918D69C}"/>
                </c:ext>
              </c:extLst>
            </c:dLbl>
            <c:dLbl>
              <c:idx val="12"/>
              <c:delete val="1"/>
              <c:extLst>
                <c:ext xmlns:c15="http://schemas.microsoft.com/office/drawing/2012/chart" uri="{CE6537A1-D6FC-4f65-9D91-7224C49458BB}"/>
                <c:ext xmlns:c16="http://schemas.microsoft.com/office/drawing/2014/chart" uri="{C3380CC4-5D6E-409C-BE32-E72D297353CC}">
                  <c16:uniqueId val="{00000015-A3BA-4021-9ADF-0E8FC918D69C}"/>
                </c:ext>
              </c:extLst>
            </c:dLbl>
            <c:dLbl>
              <c:idx val="13"/>
              <c:delete val="1"/>
              <c:extLst>
                <c:ext xmlns:c15="http://schemas.microsoft.com/office/drawing/2012/chart" uri="{CE6537A1-D6FC-4f65-9D91-7224C49458BB}"/>
                <c:ext xmlns:c16="http://schemas.microsoft.com/office/drawing/2014/chart" uri="{C3380CC4-5D6E-409C-BE32-E72D297353CC}">
                  <c16:uniqueId val="{00000016-A3BA-4021-9ADF-0E8FC918D69C}"/>
                </c:ext>
              </c:extLst>
            </c:dLbl>
            <c:spPr>
              <a:solidFill>
                <a:schemeClr val="accent6">
                  <a:lumMod val="40000"/>
                  <a:lumOff val="60000"/>
                </a:schemeClr>
              </a:solidFill>
              <a:ln>
                <a:solidFill>
                  <a:schemeClr val="accent2">
                    <a:lumMod val="50000"/>
                  </a:schemeClr>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lumMod val="50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'PAD-2012-2025'!$E$3:$R$3</c:f>
              <c:strCache>
                <c:ptCount val="14"/>
                <c:pt idx="0">
                  <c:v>2012</c:v>
                </c:pt>
                <c:pt idx="1">
                  <c:v>2013</c:v>
                </c:pt>
                <c:pt idx="2">
                  <c:v>2014</c:v>
                </c:pt>
                <c:pt idx="3">
                  <c:v>2015</c:v>
                </c:pt>
                <c:pt idx="4">
                  <c:v>2016</c:v>
                </c:pt>
                <c:pt idx="5">
                  <c:v>2017</c:v>
                </c:pt>
                <c:pt idx="6">
                  <c:v>2018</c:v>
                </c:pt>
                <c:pt idx="7">
                  <c:v>2019</c:v>
                </c:pt>
                <c:pt idx="8">
                  <c:v>2020</c:v>
                </c:pt>
                <c:pt idx="9">
                  <c:v>2021</c:v>
                </c:pt>
                <c:pt idx="10">
                  <c:v>2022*
(plāns/
prog.)</c:v>
                </c:pt>
                <c:pt idx="11">
                  <c:v>2023*
(plāns/
prog.)</c:v>
                </c:pt>
                <c:pt idx="12">
                  <c:v>2024
(prog.)</c:v>
                </c:pt>
                <c:pt idx="13">
                  <c:v>2025
(prog.)</c:v>
                </c:pt>
              </c:strCache>
            </c:strRef>
          </c:cat>
          <c:val>
            <c:numRef>
              <c:f>'PAD-2012-2025'!$E$7:$R$7</c:f>
              <c:numCache>
                <c:formatCode>General</c:formatCode>
                <c:ptCount val="14"/>
                <c:pt idx="0">
                  <c:v>300</c:v>
                </c:pt>
                <c:pt idx="1">
                  <c:v>376</c:v>
                </c:pt>
                <c:pt idx="2">
                  <c:v>380</c:v>
                </c:pt>
                <c:pt idx="3">
                  <c:v>398</c:v>
                </c:pt>
                <c:pt idx="4">
                  <c:v>345</c:v>
                </c:pt>
                <c:pt idx="5">
                  <c:v>344</c:v>
                </c:pt>
                <c:pt idx="6">
                  <c:v>349</c:v>
                </c:pt>
                <c:pt idx="7">
                  <c:v>330</c:v>
                </c:pt>
                <c:pt idx="8">
                  <c:v>309</c:v>
                </c:pt>
                <c:pt idx="9">
                  <c:v>326</c:v>
                </c:pt>
              </c:numCache>
            </c:numRef>
          </c:val>
          <c:smooth val="0"/>
          <c:extLst>
            <c:ext xmlns:c16="http://schemas.microsoft.com/office/drawing/2014/chart" uri="{C3380CC4-5D6E-409C-BE32-E72D297353CC}">
              <c16:uniqueId val="{00000008-A3BA-4021-9ADF-0E8FC918D69C}"/>
            </c:ext>
          </c:extLst>
        </c:ser>
        <c:dLbls>
          <c:showLegendKey val="0"/>
          <c:showVal val="0"/>
          <c:showCatName val="0"/>
          <c:showSerName val="0"/>
          <c:showPercent val="0"/>
          <c:showBubbleSize val="0"/>
        </c:dLbls>
        <c:marker val="1"/>
        <c:smooth val="0"/>
        <c:axId val="313525439"/>
        <c:axId val="313169855"/>
      </c:lineChart>
      <c:catAx>
        <c:axId val="60832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t" anchorCtr="0"/>
          <a:lstStyle/>
          <a:p>
            <a:pPr>
              <a:defRPr sz="900" b="0" i="0" u="none" strike="noStrike" kern="1200" baseline="0">
                <a:ln>
                  <a:noFill/>
                </a:ln>
                <a:solidFill>
                  <a:schemeClr val="tx1">
                    <a:lumMod val="65000"/>
                    <a:lumOff val="35000"/>
                  </a:schemeClr>
                </a:solidFill>
                <a:latin typeface="+mn-lt"/>
                <a:ea typeface="+mn-ea"/>
                <a:cs typeface="+mn-cs"/>
              </a:defRPr>
            </a:pPr>
            <a:endParaRPr lang="lv-LV"/>
          </a:p>
        </c:txPr>
        <c:crossAx val="608317632"/>
        <c:crosses val="autoZero"/>
        <c:auto val="1"/>
        <c:lblAlgn val="ctr"/>
        <c:lblOffset val="100"/>
        <c:noMultiLvlLbl val="0"/>
      </c:catAx>
      <c:valAx>
        <c:axId val="608317632"/>
        <c:scaling>
          <c:orientation val="minMax"/>
        </c:scaling>
        <c:delete val="1"/>
        <c:axPos val="l"/>
        <c:numFmt formatCode="#,##0" sourceLinked="1"/>
        <c:majorTickMark val="out"/>
        <c:minorTickMark val="none"/>
        <c:tickLblPos val="nextTo"/>
        <c:crossAx val="608320128"/>
        <c:crosses val="autoZero"/>
        <c:crossBetween val="between"/>
      </c:valAx>
      <c:valAx>
        <c:axId val="313169855"/>
        <c:scaling>
          <c:orientation val="minMax"/>
        </c:scaling>
        <c:delete val="1"/>
        <c:axPos val="r"/>
        <c:numFmt formatCode="0%" sourceLinked="1"/>
        <c:majorTickMark val="out"/>
        <c:minorTickMark val="none"/>
        <c:tickLblPos val="nextTo"/>
        <c:crossAx val="313525439"/>
        <c:crosses val="max"/>
        <c:crossBetween val="between"/>
      </c:valAx>
      <c:catAx>
        <c:axId val="313525439"/>
        <c:scaling>
          <c:orientation val="minMax"/>
        </c:scaling>
        <c:delete val="1"/>
        <c:axPos val="t"/>
        <c:numFmt formatCode="General" sourceLinked="1"/>
        <c:majorTickMark val="out"/>
        <c:minorTickMark val="none"/>
        <c:tickLblPos val="nextTo"/>
        <c:crossAx val="313169855"/>
        <c:crosses val="max"/>
        <c:auto val="1"/>
        <c:lblAlgn val="ctr"/>
        <c:lblOffset val="100"/>
        <c:noMultiLvlLbl val="0"/>
      </c:catAx>
      <c:spPr>
        <a:noFill/>
        <a:ln>
          <a:noFill/>
        </a:ln>
        <a:effectLst/>
      </c:spPr>
    </c:plotArea>
    <c:legend>
      <c:legendPos val="b"/>
      <c:layout>
        <c:manualLayout>
          <c:xMode val="edge"/>
          <c:yMode val="edge"/>
          <c:x val="0.14947149533316328"/>
          <c:y val="0.91795434959104905"/>
          <c:w val="0.70113907349654536"/>
          <c:h val="4.497564243703561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790349052125523E-2"/>
          <c:y val="4.2580252689058552E-2"/>
          <c:w val="0.80289910969488221"/>
          <c:h val="0.88934028052992464"/>
        </c:manualLayout>
      </c:layout>
      <c:barChart>
        <c:barDir val="col"/>
        <c:grouping val="clustered"/>
        <c:varyColors val="0"/>
        <c:ser>
          <c:idx val="0"/>
          <c:order val="0"/>
          <c:tx>
            <c:strRef>
              <c:f>'PAD-2012-2025'!$B$13</c:f>
              <c:strCache>
                <c:ptCount val="1"/>
                <c:pt idx="0">
                  <c:v>Izsniegtās / izsniedzamās pases un eID kopā</c:v>
                </c:pt>
              </c:strCache>
            </c:strRef>
          </c:tx>
          <c:spPr>
            <a:solidFill>
              <a:schemeClr val="accent2">
                <a:lumMod val="20000"/>
                <a:lumOff val="80000"/>
              </a:schemeClr>
            </a:solidFill>
            <a:ln w="12700">
              <a:solidFill>
                <a:schemeClr val="accent2">
                  <a:lumMod val="75000"/>
                </a:schemeClr>
              </a:solidFill>
              <a:prstDash val="solid"/>
            </a:ln>
            <a:effectLst/>
          </c:spPr>
          <c:invertIfNegative val="0"/>
          <c:dLbls>
            <c:dLbl>
              <c:idx val="0"/>
              <c:layout>
                <c:manualLayout>
                  <c:x val="-3.719283715950753E-3"/>
                  <c:y val="-0.16818603758402945"/>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rgbClr val="C00000"/>
                      </a:solidFill>
                      <a:latin typeface="+mn-lt"/>
                      <a:ea typeface="+mn-ea"/>
                      <a:cs typeface="+mn-cs"/>
                    </a:defRPr>
                  </a:pPr>
                  <a:endParaRPr lang="lv-LV"/>
                </a:p>
              </c:txPr>
              <c:dLblPos val="outEnd"/>
              <c:showLegendKey val="0"/>
              <c:showVal val="1"/>
              <c:showCatName val="0"/>
              <c:showSerName val="0"/>
              <c:showPercent val="0"/>
              <c:showBubbleSize val="0"/>
              <c:extLst>
                <c:ext xmlns:c15="http://schemas.microsoft.com/office/drawing/2012/chart" uri="{CE6537A1-D6FC-4f65-9D91-7224C49458BB}">
                  <c15:layout>
                    <c:manualLayout>
                      <c:w val="0.25078274131157147"/>
                      <c:h val="4.9497836119958331E-2"/>
                    </c:manualLayout>
                  </c15:layout>
                </c:ext>
                <c:ext xmlns:c16="http://schemas.microsoft.com/office/drawing/2014/chart" uri="{C3380CC4-5D6E-409C-BE32-E72D297353CC}">
                  <c16:uniqueId val="{00000001-1154-4F0A-9921-6355F35CF05D}"/>
                </c:ext>
              </c:extLst>
            </c:dLbl>
            <c:dLbl>
              <c:idx val="1"/>
              <c:layout>
                <c:manualLayout>
                  <c:x val="-1.0411248497641676E-2"/>
                  <c:y val="-0.1538133291113022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rgbClr val="C00000"/>
                      </a:solidFill>
                      <a:latin typeface="+mn-lt"/>
                      <a:ea typeface="+mn-ea"/>
                      <a:cs typeface="+mn-cs"/>
                    </a:defRPr>
                  </a:pPr>
                  <a:endParaRPr lang="lv-LV"/>
                </a:p>
              </c:txPr>
              <c:dLblPos val="outEnd"/>
              <c:showLegendKey val="0"/>
              <c:showVal val="1"/>
              <c:showCatName val="0"/>
              <c:showSerName val="0"/>
              <c:showPercent val="0"/>
              <c:showBubbleSize val="0"/>
              <c:extLst>
                <c:ext xmlns:c15="http://schemas.microsoft.com/office/drawing/2012/chart" uri="{CE6537A1-D6FC-4f65-9D91-7224C49458BB}">
                  <c15:layout>
                    <c:manualLayout>
                      <c:w val="0.32450908232418618"/>
                      <c:h val="3.747233647389564E-2"/>
                    </c:manualLayout>
                  </c15:layout>
                </c:ext>
                <c:ext xmlns:c16="http://schemas.microsoft.com/office/drawing/2014/chart" uri="{C3380CC4-5D6E-409C-BE32-E72D297353CC}">
                  <c16:uniqueId val="{00000002-1154-4F0A-9921-6355F35CF05D}"/>
                </c:ext>
              </c:extLst>
            </c:dLbl>
            <c:dLbl>
              <c:idx val="2"/>
              <c:layout>
                <c:manualLayout>
                  <c:x val="-7.3486356204698728E-17"/>
                  <c:y val="-7.9190194188128352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CB2-408B-A06F-EA9F91AECB79}"/>
                </c:ext>
              </c:extLst>
            </c:dLbl>
            <c:dLbl>
              <c:idx val="3"/>
              <c:layout>
                <c:manualLayout>
                  <c:x val="-2.0041965034188047E-2"/>
                  <c:y val="-1.032915576366891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4C6-44AB-9D99-AB30142D42B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C00000"/>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'PAD-2012-2025'!$C$10:$F$10</c:f>
              <c:strCache>
                <c:ptCount val="4"/>
                <c:pt idx="0">
                  <c:v>2020
(plāns*)</c:v>
                </c:pt>
                <c:pt idx="1">
                  <c:v>2021
(plāns*)</c:v>
                </c:pt>
                <c:pt idx="2">
                  <c:v>2022
(plāns*)</c:v>
                </c:pt>
                <c:pt idx="3">
                  <c:v>2023
(plāns*)</c:v>
                </c:pt>
              </c:strCache>
            </c:strRef>
          </c:cat>
          <c:val>
            <c:numRef>
              <c:f>'PAD-2012-2025'!$C$13:$F$13</c:f>
              <c:numCache>
                <c:formatCode>General</c:formatCode>
                <c:ptCount val="4"/>
                <c:pt idx="0">
                  <c:v>466375</c:v>
                </c:pt>
                <c:pt idx="1">
                  <c:v>471287</c:v>
                </c:pt>
                <c:pt idx="2" formatCode="#,##0">
                  <c:v>567961</c:v>
                </c:pt>
                <c:pt idx="3" formatCode="#,##0">
                  <c:v>509587</c:v>
                </c:pt>
              </c:numCache>
            </c:numRef>
          </c:val>
          <c:extLst>
            <c:ext xmlns:c16="http://schemas.microsoft.com/office/drawing/2014/chart" uri="{C3380CC4-5D6E-409C-BE32-E72D297353CC}">
              <c16:uniqueId val="{00000000-1154-4F0A-9921-6355F35CF05D}"/>
            </c:ext>
          </c:extLst>
        </c:ser>
        <c:dLbls>
          <c:dLblPos val="outEnd"/>
          <c:showLegendKey val="0"/>
          <c:showVal val="1"/>
          <c:showCatName val="0"/>
          <c:showSerName val="0"/>
          <c:showPercent val="0"/>
          <c:showBubbleSize val="0"/>
        </c:dLbls>
        <c:gapWidth val="205"/>
        <c:overlap val="-11"/>
        <c:axId val="566545720"/>
        <c:axId val="566540800"/>
      </c:barChart>
      <c:catAx>
        <c:axId val="566545720"/>
        <c:scaling>
          <c:orientation val="minMax"/>
        </c:scaling>
        <c:delete val="1"/>
        <c:axPos val="b"/>
        <c:numFmt formatCode="General" sourceLinked="1"/>
        <c:majorTickMark val="none"/>
        <c:minorTickMark val="none"/>
        <c:tickLblPos val="nextTo"/>
        <c:crossAx val="566540800"/>
        <c:crosses val="autoZero"/>
        <c:auto val="1"/>
        <c:lblAlgn val="ctr"/>
        <c:lblOffset val="100"/>
        <c:noMultiLvlLbl val="0"/>
      </c:catAx>
      <c:valAx>
        <c:axId val="566540800"/>
        <c:scaling>
          <c:orientation val="minMax"/>
          <c:max val="1000000"/>
          <c:min val="0"/>
        </c:scaling>
        <c:delete val="1"/>
        <c:axPos val="l"/>
        <c:numFmt formatCode="General" sourceLinked="1"/>
        <c:majorTickMark val="out"/>
        <c:minorTickMark val="none"/>
        <c:tickLblPos val="nextTo"/>
        <c:crossAx val="566545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751747973921261"/>
          <c:y val="0"/>
          <c:w val="0.26163556508855995"/>
          <c:h val="1"/>
        </c:manualLayout>
      </c:layout>
      <c:barChart>
        <c:barDir val="col"/>
        <c:grouping val="clustered"/>
        <c:varyColors val="0"/>
        <c:ser>
          <c:idx val="2"/>
          <c:order val="2"/>
          <c:tx>
            <c:strRef>
              <c:f>'PAD-2012-2025'!$G$13</c:f>
              <c:strCache>
                <c:ptCount val="1"/>
              </c:strCache>
            </c:strRef>
          </c:tx>
          <c:spPr>
            <a:solidFill>
              <a:schemeClr val="accent1"/>
            </a:solidFill>
            <a:ln>
              <a:noFill/>
              <a:prstDash val="dash"/>
            </a:ln>
            <a:effectLst/>
          </c:spPr>
          <c:invertIfNegative val="0"/>
          <c:dLbls>
            <c:dLbl>
              <c:idx val="0"/>
              <c:layout>
                <c:manualLayout>
                  <c:x val="4.485782463721686E-2"/>
                  <c:y val="-6.4190089990001198E-2"/>
                </c:manualLayout>
              </c:layout>
              <c:tx>
                <c:rich>
                  <a:bodyPr rot="0" spcFirstLastPara="1" vertOverflow="ellipsis" vert="horz" wrap="square" lIns="38100" tIns="19050" rIns="38100" bIns="19050" anchor="ctr" anchorCtr="1">
                    <a:noAutofit/>
                  </a:bodyPr>
                  <a:lstStyle/>
                  <a:p>
                    <a:pPr>
                      <a:defRPr sz="900" b="1" i="0" u="none" strike="noStrike" kern="1200" baseline="0">
                        <a:solidFill>
                          <a:schemeClr val="accent3">
                            <a:lumMod val="50000"/>
                          </a:schemeClr>
                        </a:solidFill>
                        <a:latin typeface="+mn-lt"/>
                        <a:ea typeface="+mn-ea"/>
                        <a:cs typeface="+mn-cs"/>
                      </a:defRPr>
                    </a:pPr>
                    <a:fld id="{BC9DFA9D-B221-4E67-B630-11219B1394EF}" type="VALUE">
                      <a:rPr lang="en-US" b="1">
                        <a:solidFill>
                          <a:schemeClr val="tx2"/>
                        </a:solidFill>
                      </a:rPr>
                      <a:pPr>
                        <a:defRPr b="1">
                          <a:solidFill>
                            <a:schemeClr val="accent3">
                              <a:lumMod val="50000"/>
                            </a:schemeClr>
                          </a:solidFill>
                        </a:defRPr>
                      </a:pPr>
                      <a:t>[VALUE]</a:t>
                    </a:fld>
                    <a:endParaRPr lang="lv-LV"/>
                  </a:p>
                </c:rich>
              </c:tx>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accent3">
                          <a:lumMod val="50000"/>
                        </a:schemeClr>
                      </a:solidFill>
                      <a:latin typeface="+mn-lt"/>
                      <a:ea typeface="+mn-ea"/>
                      <a:cs typeface="+mn-cs"/>
                    </a:defRPr>
                  </a:pPr>
                  <a:endParaRPr lang="lv-LV"/>
                </a:p>
              </c:txPr>
              <c:dLblPos val="outEnd"/>
              <c:showLegendKey val="0"/>
              <c:showVal val="1"/>
              <c:showCatName val="0"/>
              <c:showSerName val="0"/>
              <c:showPercent val="0"/>
              <c:showBubbleSize val="0"/>
              <c:extLst>
                <c:ext xmlns:c15="http://schemas.microsoft.com/office/drawing/2012/chart" uri="{CE6537A1-D6FC-4f65-9D91-7224C49458BB}">
                  <c15:layout>
                    <c:manualLayout>
                      <c:w val="0.30795906824355512"/>
                      <c:h val="3.4746785986780299E-2"/>
                    </c:manualLayout>
                  </c15:layout>
                  <c15:dlblFieldTable/>
                  <c15:showDataLabelsRange val="0"/>
                </c:ext>
                <c:ext xmlns:c16="http://schemas.microsoft.com/office/drawing/2014/chart" uri="{C3380CC4-5D6E-409C-BE32-E72D297353CC}">
                  <c16:uniqueId val="{00000003-9ECE-457B-BFEE-65F51B79E791}"/>
                </c:ext>
              </c:extLst>
            </c:dLbl>
            <c:dLbl>
              <c:idx val="1"/>
              <c:layout>
                <c:manualLayout>
                  <c:x val="0.12758313815636635"/>
                  <c:y val="-2.6289160991968746E-2"/>
                </c:manualLayout>
              </c:layout>
              <c:spPr>
                <a:solidFill>
                  <a:schemeClr val="bg1"/>
                </a:solidFill>
                <a:ln>
                  <a:solidFill>
                    <a:schemeClr val="tx2"/>
                  </a:solid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accent3">
                          <a:lumMod val="50000"/>
                        </a:schemeClr>
                      </a:solidFill>
                      <a:latin typeface="+mn-lt"/>
                      <a:ea typeface="+mn-ea"/>
                      <a:cs typeface="+mn-cs"/>
                    </a:defRPr>
                  </a:pPr>
                  <a:endParaRPr lang="lv-LV"/>
                </a:p>
              </c:txPr>
              <c:dLblPos val="outEnd"/>
              <c:showLegendKey val="0"/>
              <c:showVal val="1"/>
              <c:showCatName val="0"/>
              <c:showSerName val="0"/>
              <c:showPercent val="0"/>
              <c:showBubbleSize val="0"/>
              <c:extLst>
                <c:ext xmlns:c15="http://schemas.microsoft.com/office/drawing/2012/chart" uri="{CE6537A1-D6FC-4f65-9D91-7224C49458BB}">
                  <c15:layout>
                    <c:manualLayout>
                      <c:w val="0.32597713738754075"/>
                      <c:h val="3.767159962203117E-2"/>
                    </c:manualLayout>
                  </c15:layout>
                </c:ext>
                <c:ext xmlns:c16="http://schemas.microsoft.com/office/drawing/2014/chart" uri="{C3380CC4-5D6E-409C-BE32-E72D297353CC}">
                  <c16:uniqueId val="{00000004-9ECE-457B-BFEE-65F51B79E791}"/>
                </c:ext>
              </c:extLst>
            </c:dLbl>
            <c:dLbl>
              <c:idx val="2"/>
              <c:layout>
                <c:manualLayout>
                  <c:x val="-2.8035879417245267E-3"/>
                  <c:y val="-7.4058043622669156E-2"/>
                </c:manualLayout>
              </c:layout>
              <c:spPr>
                <a:solidFill>
                  <a:schemeClr val="bg1"/>
                </a:solidFill>
                <a:ln>
                  <a:solidFill>
                    <a:schemeClr val="tx2"/>
                  </a:solid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accent3">
                          <a:lumMod val="50000"/>
                        </a:schemeClr>
                      </a:solidFill>
                      <a:latin typeface="+mn-lt"/>
                      <a:ea typeface="+mn-ea"/>
                      <a:cs typeface="+mn-cs"/>
                    </a:defRPr>
                  </a:pPr>
                  <a:endParaRPr lang="lv-LV"/>
                </a:p>
              </c:txPr>
              <c:dLblPos val="outEnd"/>
              <c:showLegendKey val="0"/>
              <c:showVal val="1"/>
              <c:showCatName val="0"/>
              <c:showSerName val="0"/>
              <c:showPercent val="0"/>
              <c:showBubbleSize val="0"/>
              <c:extLst>
                <c:ext xmlns:c15="http://schemas.microsoft.com/office/drawing/2012/chart" uri="{CE6537A1-D6FC-4f65-9D91-7224C49458BB}">
                  <c15:layout>
                    <c:manualLayout>
                      <c:w val="0.3165781987887113"/>
                      <c:h val="3.1821868558006478E-2"/>
                    </c:manualLayout>
                  </c15:layout>
                </c:ext>
                <c:ext xmlns:c16="http://schemas.microsoft.com/office/drawing/2014/chart" uri="{C3380CC4-5D6E-409C-BE32-E72D297353CC}">
                  <c16:uniqueId val="{00000005-9ECE-457B-BFEE-65F51B79E791}"/>
                </c:ext>
              </c:extLst>
            </c:dLbl>
            <c:spPr>
              <a:solidFill>
                <a:schemeClr val="bg1"/>
              </a:solidFill>
              <a:ln>
                <a:solidFill>
                  <a:schemeClr val="tx2"/>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lumMod val="50000"/>
                      </a:schemeClr>
                    </a:solidFill>
                    <a:latin typeface="+mn-lt"/>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'PAD-2012-2025'!$J$10</c:f>
              <c:strCache>
                <c:ptCount val="1"/>
                <c:pt idx="0">
                  <c:v>2022
(izlīdz.)</c:v>
                </c:pt>
              </c:strCache>
            </c:strRef>
          </c:cat>
          <c:val>
            <c:numRef>
              <c:f>'PAD-2012-2025'!$J$13</c:f>
              <c:numCache>
                <c:formatCode>#,##0</c:formatCode>
                <c:ptCount val="1"/>
                <c:pt idx="0">
                  <c:v>161410</c:v>
                </c:pt>
              </c:numCache>
            </c:numRef>
          </c:val>
          <c:extLst>
            <c:ext xmlns:c16="http://schemas.microsoft.com/office/drawing/2014/chart" uri="{C3380CC4-5D6E-409C-BE32-E72D297353CC}">
              <c16:uniqueId val="{00000000-9ECE-457B-BFEE-65F51B79E791}"/>
            </c:ext>
          </c:extLst>
        </c:ser>
        <c:dLbls>
          <c:showLegendKey val="0"/>
          <c:showVal val="0"/>
          <c:showCatName val="0"/>
          <c:showSerName val="0"/>
          <c:showPercent val="0"/>
          <c:showBubbleSize val="0"/>
        </c:dLbls>
        <c:gapWidth val="120"/>
        <c:axId val="1285269567"/>
        <c:axId val="1285264159"/>
        <c:extLst>
          <c:ext xmlns:c15="http://schemas.microsoft.com/office/drawing/2012/chart" uri="{02D57815-91ED-43cb-92C2-25804820EDAC}">
            <c15:filteredBarSeries>
              <c15:ser>
                <c:idx val="0"/>
                <c:order val="0"/>
                <c:tx>
                  <c:strRef>
                    <c:extLst>
                      <c:ext uri="{02D57815-91ED-43cb-92C2-25804820EDAC}">
                        <c15:formulaRef>
                          <c15:sqref>'PAD-2012-2025'!$G$11</c15:sqref>
                        </c15:formulaRef>
                      </c:ext>
                    </c:extLst>
                    <c:strCache>
                      <c:ptCount val="1"/>
                    </c:strCache>
                  </c:strRef>
                </c:tx>
                <c:spPr>
                  <a:solidFill>
                    <a:schemeClr val="accent1"/>
                  </a:solidFill>
                  <a:ln>
                    <a:noFill/>
                  </a:ln>
                  <a:effectLst/>
                </c:spPr>
                <c:invertIfNegative val="0"/>
                <c:cat>
                  <c:strRef>
                    <c:extLst>
                      <c:ext uri="{02D57815-91ED-43cb-92C2-25804820EDAC}">
                        <c15:formulaRef>
                          <c15:sqref>'PAD-2012-2025'!$J$10</c15:sqref>
                        </c15:formulaRef>
                      </c:ext>
                    </c:extLst>
                    <c:strCache>
                      <c:ptCount val="1"/>
                      <c:pt idx="0">
                        <c:v>2022
(izlīdz.)</c:v>
                      </c:pt>
                    </c:strCache>
                  </c:strRef>
                </c:cat>
                <c:val>
                  <c:numRef>
                    <c:extLst>
                      <c:ext uri="{02D57815-91ED-43cb-92C2-25804820EDAC}">
                        <c15:formulaRef>
                          <c15:sqref>'PAD-2012-2025'!$J$11</c15:sqref>
                        </c15:formulaRef>
                      </c:ext>
                    </c:extLst>
                    <c:numCache>
                      <c:formatCode>#,##0</c:formatCode>
                      <c:ptCount val="1"/>
                    </c:numCache>
                  </c:numRef>
                </c:val>
                <c:extLst>
                  <c:ext xmlns:c16="http://schemas.microsoft.com/office/drawing/2014/chart" uri="{C3380CC4-5D6E-409C-BE32-E72D297353CC}">
                    <c16:uniqueId val="{00000001-9ECE-457B-BFEE-65F51B79E791}"/>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'PAD-2012-2025'!$G$12</c15:sqref>
                        </c15:formulaRef>
                      </c:ext>
                    </c:extLst>
                    <c:strCache>
                      <c:ptCount val="1"/>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'PAD-2012-2025'!$J$10</c15:sqref>
                        </c15:formulaRef>
                      </c:ext>
                    </c:extLst>
                    <c:strCache>
                      <c:ptCount val="1"/>
                      <c:pt idx="0">
                        <c:v>2022
(izlīdz.)</c:v>
                      </c:pt>
                    </c:strCache>
                  </c:strRef>
                </c:cat>
                <c:val>
                  <c:numRef>
                    <c:extLst xmlns:c15="http://schemas.microsoft.com/office/drawing/2012/chart">
                      <c:ext xmlns:c15="http://schemas.microsoft.com/office/drawing/2012/chart" uri="{02D57815-91ED-43cb-92C2-25804820EDAC}">
                        <c15:formulaRef>
                          <c15:sqref>'PAD-2012-2025'!$J$12</c15:sqref>
                        </c15:formulaRef>
                      </c:ext>
                    </c:extLst>
                    <c:numCache>
                      <c:formatCode>#,##0</c:formatCode>
                      <c:ptCount val="1"/>
                    </c:numCache>
                  </c:numRef>
                </c:val>
                <c:extLst xmlns:c15="http://schemas.microsoft.com/office/drawing/2012/chart">
                  <c:ext xmlns:c16="http://schemas.microsoft.com/office/drawing/2014/chart" uri="{C3380CC4-5D6E-409C-BE32-E72D297353CC}">
                    <c16:uniqueId val="{00000002-9ECE-457B-BFEE-65F51B79E791}"/>
                  </c:ext>
                </c:extLst>
              </c15:ser>
            </c15:filteredBarSeries>
          </c:ext>
        </c:extLst>
      </c:barChart>
      <c:catAx>
        <c:axId val="1285269567"/>
        <c:scaling>
          <c:orientation val="minMax"/>
        </c:scaling>
        <c:delete val="1"/>
        <c:axPos val="b"/>
        <c:numFmt formatCode="General" sourceLinked="1"/>
        <c:majorTickMark val="none"/>
        <c:minorTickMark val="none"/>
        <c:tickLblPos val="nextTo"/>
        <c:crossAx val="1285264159"/>
        <c:crosses val="autoZero"/>
        <c:auto val="1"/>
        <c:lblAlgn val="ctr"/>
        <c:lblOffset val="100"/>
        <c:noMultiLvlLbl val="0"/>
      </c:catAx>
      <c:valAx>
        <c:axId val="1285264159"/>
        <c:scaling>
          <c:orientation val="minMax"/>
          <c:max val="1300000"/>
        </c:scaling>
        <c:delete val="1"/>
        <c:axPos val="l"/>
        <c:numFmt formatCode="#,##0" sourceLinked="1"/>
        <c:majorTickMark val="out"/>
        <c:minorTickMark val="none"/>
        <c:tickLblPos val="nextTo"/>
        <c:crossAx val="128526956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3" y="1"/>
            <a:ext cx="4275403" cy="337019"/>
          </a:xfrm>
          <a:prstGeom prst="rect">
            <a:avLst/>
          </a:prstGeom>
          <a:noFill/>
          <a:ln w="9525">
            <a:noFill/>
            <a:miter lim="800000"/>
            <a:headEnd/>
            <a:tailEnd/>
          </a:ln>
          <a:effectLst/>
        </p:spPr>
        <p:txBody>
          <a:bodyPr vert="horz" wrap="square" lIns="90734" tIns="45367" rIns="90734" bIns="45367" numCol="1" anchor="t" anchorCtr="0" compatLnSpc="1">
            <a:prstTxWarp prst="textNoShape">
              <a:avLst/>
            </a:prstTxWarp>
          </a:bodyPr>
          <a:lstStyle>
            <a:lvl1pPr>
              <a:defRPr sz="1200">
                <a:latin typeface="Calibri" pitchFamily="34" charset="0"/>
              </a:defRPr>
            </a:lvl1pPr>
          </a:lstStyle>
          <a:p>
            <a:endParaRPr lang="lv-LV"/>
          </a:p>
        </p:txBody>
      </p:sp>
      <p:sp>
        <p:nvSpPr>
          <p:cNvPr id="67587" name="Rectangle 3"/>
          <p:cNvSpPr>
            <a:spLocks noGrp="1" noChangeArrowheads="1"/>
          </p:cNvSpPr>
          <p:nvPr>
            <p:ph type="dt" sz="quarter" idx="1"/>
          </p:nvPr>
        </p:nvSpPr>
        <p:spPr bwMode="auto">
          <a:xfrm>
            <a:off x="5588630" y="1"/>
            <a:ext cx="4275403" cy="337019"/>
          </a:xfrm>
          <a:prstGeom prst="rect">
            <a:avLst/>
          </a:prstGeom>
          <a:noFill/>
          <a:ln w="9525">
            <a:noFill/>
            <a:miter lim="800000"/>
            <a:headEnd/>
            <a:tailEnd/>
          </a:ln>
          <a:effectLst/>
        </p:spPr>
        <p:txBody>
          <a:bodyPr vert="horz" wrap="square" lIns="90734" tIns="45367" rIns="90734" bIns="45367" numCol="1" anchor="t" anchorCtr="0" compatLnSpc="1">
            <a:prstTxWarp prst="textNoShape">
              <a:avLst/>
            </a:prstTxWarp>
          </a:bodyPr>
          <a:lstStyle>
            <a:lvl1pPr algn="r">
              <a:defRPr sz="1200">
                <a:latin typeface="Calibri" pitchFamily="34" charset="0"/>
              </a:defRPr>
            </a:lvl1pPr>
          </a:lstStyle>
          <a:p>
            <a:fld id="{C1D52437-5800-4671-B03D-0587A9C91DCF}" type="datetimeFigureOut">
              <a:rPr lang="lv-LV"/>
              <a:pPr/>
              <a:t>20.04.2022</a:t>
            </a:fld>
            <a:endParaRPr lang="lv-LV"/>
          </a:p>
        </p:txBody>
      </p:sp>
      <p:sp>
        <p:nvSpPr>
          <p:cNvPr id="67588" name="Rectangle 4"/>
          <p:cNvSpPr>
            <a:spLocks noGrp="1" noChangeArrowheads="1"/>
          </p:cNvSpPr>
          <p:nvPr>
            <p:ph type="ftr" sz="quarter" idx="2"/>
          </p:nvPr>
        </p:nvSpPr>
        <p:spPr bwMode="auto">
          <a:xfrm>
            <a:off x="3" y="6397597"/>
            <a:ext cx="4275403" cy="337019"/>
          </a:xfrm>
          <a:prstGeom prst="rect">
            <a:avLst/>
          </a:prstGeom>
          <a:noFill/>
          <a:ln w="9525">
            <a:noFill/>
            <a:miter lim="800000"/>
            <a:headEnd/>
            <a:tailEnd/>
          </a:ln>
          <a:effectLst/>
        </p:spPr>
        <p:txBody>
          <a:bodyPr vert="horz" wrap="square" lIns="90734" tIns="45367" rIns="90734" bIns="45367" numCol="1" anchor="b" anchorCtr="0" compatLnSpc="1">
            <a:prstTxWarp prst="textNoShape">
              <a:avLst/>
            </a:prstTxWarp>
          </a:bodyPr>
          <a:lstStyle>
            <a:lvl1pPr>
              <a:defRPr sz="1200">
                <a:latin typeface="Calibri" pitchFamily="34" charset="0"/>
              </a:defRPr>
            </a:lvl1pPr>
          </a:lstStyle>
          <a:p>
            <a:endParaRPr lang="lv-LV"/>
          </a:p>
        </p:txBody>
      </p:sp>
      <p:sp>
        <p:nvSpPr>
          <p:cNvPr id="67589" name="Rectangle 5"/>
          <p:cNvSpPr>
            <a:spLocks noGrp="1" noChangeArrowheads="1"/>
          </p:cNvSpPr>
          <p:nvPr>
            <p:ph type="sldNum" sz="quarter" idx="3"/>
          </p:nvPr>
        </p:nvSpPr>
        <p:spPr bwMode="auto">
          <a:xfrm>
            <a:off x="5588630" y="6397597"/>
            <a:ext cx="4275403" cy="337019"/>
          </a:xfrm>
          <a:prstGeom prst="rect">
            <a:avLst/>
          </a:prstGeom>
          <a:noFill/>
          <a:ln w="9525">
            <a:noFill/>
            <a:miter lim="800000"/>
            <a:headEnd/>
            <a:tailEnd/>
          </a:ln>
          <a:effectLst/>
        </p:spPr>
        <p:txBody>
          <a:bodyPr vert="horz" wrap="square" lIns="90734" tIns="45367" rIns="90734" bIns="45367" numCol="1" anchor="b" anchorCtr="0" compatLnSpc="1">
            <a:prstTxWarp prst="textNoShape">
              <a:avLst/>
            </a:prstTxWarp>
          </a:bodyPr>
          <a:lstStyle>
            <a:lvl1pPr algn="r">
              <a:defRPr sz="1200">
                <a:latin typeface="Calibri" pitchFamily="34" charset="0"/>
              </a:defRPr>
            </a:lvl1pPr>
          </a:lstStyle>
          <a:p>
            <a:fld id="{92C30BC0-A189-484B-8335-9D8106D39FD4}" type="slidenum">
              <a:rPr lang="lv-LV"/>
              <a:pPr/>
              <a:t>‹#›</a:t>
            </a:fld>
            <a:endParaRPr lang="lv-LV"/>
          </a:p>
        </p:txBody>
      </p:sp>
    </p:spTree>
    <p:extLst>
      <p:ext uri="{BB962C8B-B14F-4D97-AF65-F5344CB8AC3E}">
        <p14:creationId xmlns:p14="http://schemas.microsoft.com/office/powerpoint/2010/main" val="2034007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3" y="1"/>
            <a:ext cx="4275403" cy="337019"/>
          </a:xfrm>
          <a:prstGeom prst="rect">
            <a:avLst/>
          </a:prstGeom>
          <a:noFill/>
          <a:ln w="9525">
            <a:noFill/>
            <a:miter lim="800000"/>
            <a:headEnd/>
            <a:tailEnd/>
          </a:ln>
          <a:effectLst/>
        </p:spPr>
        <p:txBody>
          <a:bodyPr vert="horz" wrap="square" lIns="90734" tIns="45367" rIns="90734" bIns="45367" numCol="1" anchor="t" anchorCtr="0" compatLnSpc="1">
            <a:prstTxWarp prst="textNoShape">
              <a:avLst/>
            </a:prstTxWarp>
          </a:bodyPr>
          <a:lstStyle>
            <a:lvl1pPr>
              <a:defRPr sz="1200">
                <a:latin typeface="Calibri" pitchFamily="34" charset="0"/>
              </a:defRPr>
            </a:lvl1pPr>
          </a:lstStyle>
          <a:p>
            <a:endParaRPr lang="lv-LV"/>
          </a:p>
        </p:txBody>
      </p:sp>
      <p:sp>
        <p:nvSpPr>
          <p:cNvPr id="74755" name="Rectangle 3"/>
          <p:cNvSpPr>
            <a:spLocks noGrp="1" noChangeArrowheads="1"/>
          </p:cNvSpPr>
          <p:nvPr>
            <p:ph type="dt" idx="1"/>
          </p:nvPr>
        </p:nvSpPr>
        <p:spPr bwMode="auto">
          <a:xfrm>
            <a:off x="5588630" y="1"/>
            <a:ext cx="4275403" cy="337019"/>
          </a:xfrm>
          <a:prstGeom prst="rect">
            <a:avLst/>
          </a:prstGeom>
          <a:noFill/>
          <a:ln w="9525">
            <a:noFill/>
            <a:miter lim="800000"/>
            <a:headEnd/>
            <a:tailEnd/>
          </a:ln>
          <a:effectLst/>
        </p:spPr>
        <p:txBody>
          <a:bodyPr vert="horz" wrap="square" lIns="90734" tIns="45367" rIns="90734" bIns="45367" numCol="1" anchor="t" anchorCtr="0" compatLnSpc="1">
            <a:prstTxWarp prst="textNoShape">
              <a:avLst/>
            </a:prstTxWarp>
          </a:bodyPr>
          <a:lstStyle>
            <a:lvl1pPr algn="r">
              <a:defRPr sz="1200">
                <a:latin typeface="Calibri" pitchFamily="34" charset="0"/>
              </a:defRPr>
            </a:lvl1pPr>
          </a:lstStyle>
          <a:p>
            <a:fld id="{FFCA688B-E977-40AC-B713-76D16397F499}" type="datetimeFigureOut">
              <a:rPr lang="lv-LV"/>
              <a:pPr/>
              <a:t>20.04.2022</a:t>
            </a:fld>
            <a:endParaRPr lang="lv-LV"/>
          </a:p>
        </p:txBody>
      </p:sp>
      <p:sp>
        <p:nvSpPr>
          <p:cNvPr id="74756" name="Rectangle 4"/>
          <p:cNvSpPr>
            <a:spLocks noGrp="1" noRot="1" noChangeAspect="1" noChangeArrowheads="1" noTextEdit="1"/>
          </p:cNvSpPr>
          <p:nvPr>
            <p:ph type="sldImg" idx="2"/>
          </p:nvPr>
        </p:nvSpPr>
        <p:spPr bwMode="auto">
          <a:xfrm>
            <a:off x="3248025" y="504825"/>
            <a:ext cx="3370263" cy="2527300"/>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986633" y="3199948"/>
            <a:ext cx="7893050" cy="3030864"/>
          </a:xfrm>
          <a:prstGeom prst="rect">
            <a:avLst/>
          </a:prstGeom>
          <a:noFill/>
          <a:ln w="9525">
            <a:noFill/>
            <a:miter lim="800000"/>
            <a:headEnd/>
            <a:tailEnd/>
          </a:ln>
          <a:effectLst/>
        </p:spPr>
        <p:txBody>
          <a:bodyPr vert="horz" wrap="square" lIns="90734" tIns="45367" rIns="90734" bIns="45367" numCol="1" anchor="t" anchorCtr="0" compatLnSpc="1">
            <a:prstTxWarp prst="textNoShape">
              <a:avLst/>
            </a:prstTxWarp>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p>
        </p:txBody>
      </p:sp>
      <p:sp>
        <p:nvSpPr>
          <p:cNvPr id="74758" name="Rectangle 6"/>
          <p:cNvSpPr>
            <a:spLocks noGrp="1" noChangeArrowheads="1"/>
          </p:cNvSpPr>
          <p:nvPr>
            <p:ph type="ftr" sz="quarter" idx="4"/>
          </p:nvPr>
        </p:nvSpPr>
        <p:spPr bwMode="auto">
          <a:xfrm>
            <a:off x="3" y="6397597"/>
            <a:ext cx="4275403" cy="337019"/>
          </a:xfrm>
          <a:prstGeom prst="rect">
            <a:avLst/>
          </a:prstGeom>
          <a:noFill/>
          <a:ln w="9525">
            <a:noFill/>
            <a:miter lim="800000"/>
            <a:headEnd/>
            <a:tailEnd/>
          </a:ln>
          <a:effectLst/>
        </p:spPr>
        <p:txBody>
          <a:bodyPr vert="horz" wrap="square" lIns="90734" tIns="45367" rIns="90734" bIns="45367" numCol="1" anchor="b" anchorCtr="0" compatLnSpc="1">
            <a:prstTxWarp prst="textNoShape">
              <a:avLst/>
            </a:prstTxWarp>
          </a:bodyPr>
          <a:lstStyle>
            <a:lvl1pPr>
              <a:defRPr sz="1200">
                <a:latin typeface="Calibri" pitchFamily="34" charset="0"/>
              </a:defRPr>
            </a:lvl1pPr>
          </a:lstStyle>
          <a:p>
            <a:endParaRPr lang="lv-LV"/>
          </a:p>
        </p:txBody>
      </p:sp>
      <p:sp>
        <p:nvSpPr>
          <p:cNvPr id="74759" name="Rectangle 7"/>
          <p:cNvSpPr>
            <a:spLocks noGrp="1" noChangeArrowheads="1"/>
          </p:cNvSpPr>
          <p:nvPr>
            <p:ph type="sldNum" sz="quarter" idx="5"/>
          </p:nvPr>
        </p:nvSpPr>
        <p:spPr bwMode="auto">
          <a:xfrm>
            <a:off x="5588630" y="6397597"/>
            <a:ext cx="4275403" cy="337019"/>
          </a:xfrm>
          <a:prstGeom prst="rect">
            <a:avLst/>
          </a:prstGeom>
          <a:noFill/>
          <a:ln w="9525">
            <a:noFill/>
            <a:miter lim="800000"/>
            <a:headEnd/>
            <a:tailEnd/>
          </a:ln>
          <a:effectLst/>
        </p:spPr>
        <p:txBody>
          <a:bodyPr vert="horz" wrap="square" lIns="90734" tIns="45367" rIns="90734" bIns="45367" numCol="1" anchor="b" anchorCtr="0" compatLnSpc="1">
            <a:prstTxWarp prst="textNoShape">
              <a:avLst/>
            </a:prstTxWarp>
          </a:bodyPr>
          <a:lstStyle>
            <a:lvl1pPr algn="r">
              <a:defRPr sz="1200">
                <a:latin typeface="Calibri" pitchFamily="34" charset="0"/>
              </a:defRPr>
            </a:lvl1pPr>
          </a:lstStyle>
          <a:p>
            <a:fld id="{C26D3E08-1020-4457-A600-F8731BC5C1FC}" type="slidenum">
              <a:rPr lang="lv-LV"/>
              <a:pPr/>
              <a:t>‹#›</a:t>
            </a:fld>
            <a:endParaRPr lang="lv-LV"/>
          </a:p>
        </p:txBody>
      </p:sp>
    </p:spTree>
    <p:extLst>
      <p:ext uri="{BB962C8B-B14F-4D97-AF65-F5344CB8AC3E}">
        <p14:creationId xmlns:p14="http://schemas.microsoft.com/office/powerpoint/2010/main" val="3257159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lv-LV" dirty="0"/>
          </a:p>
        </p:txBody>
      </p:sp>
    </p:spTree>
    <p:extLst>
      <p:ext uri="{BB962C8B-B14F-4D97-AF65-F5344CB8AC3E}">
        <p14:creationId xmlns:p14="http://schemas.microsoft.com/office/powerpoint/2010/main" val="3876232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6D3E08-1020-4457-A600-F8731BC5C1FC}" type="slidenum">
              <a:rPr lang="lv-LV" smtClean="0"/>
              <a:pPr/>
              <a:t>2</a:t>
            </a:fld>
            <a:endParaRPr lang="lv-LV"/>
          </a:p>
        </p:txBody>
      </p:sp>
    </p:spTree>
    <p:extLst>
      <p:ext uri="{BB962C8B-B14F-4D97-AF65-F5344CB8AC3E}">
        <p14:creationId xmlns:p14="http://schemas.microsoft.com/office/powerpoint/2010/main" val="4262943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lv-LV" dirty="0" smtClean="0">
              <a:solidFill>
                <a:srgbClr val="1F497D"/>
              </a:solidFill>
            </a:endParaRPr>
          </a:p>
          <a:p>
            <a:pPr lvl="0"/>
            <a:r>
              <a:rPr lang="lv-LV" b="1" dirty="0" smtClean="0">
                <a:solidFill>
                  <a:srgbClr val="1F497D"/>
                </a:solidFill>
              </a:rPr>
              <a:t>1. i</a:t>
            </a:r>
            <a:r>
              <a:rPr lang="lv-LV" dirty="0" smtClean="0">
                <a:solidFill>
                  <a:srgbClr val="1F497D"/>
                </a:solidFill>
              </a:rPr>
              <a:t>evērojot personu apliecinošu dokumentu cikliskumu, kad periodiski ik pēc 10 gadiem vērojams, pieprasījuma pieaugums pēc personu apliecinošu dokumentu maiņas, kas saistīts ar to derīguma termiņu izbeigšanos</a:t>
            </a:r>
          </a:p>
          <a:p>
            <a:pPr lvl="0"/>
            <a:endParaRPr lang="lv-LV" b="1" dirty="0" smtClean="0">
              <a:solidFill>
                <a:srgbClr val="1F497D"/>
              </a:solidFill>
            </a:endParaRPr>
          </a:p>
          <a:p>
            <a:pPr lvl="0"/>
            <a:endParaRPr lang="lv-LV" b="1" dirty="0" smtClean="0">
              <a:solidFill>
                <a:srgbClr val="1F497D"/>
              </a:solidFill>
            </a:endParaRPr>
          </a:p>
          <a:p>
            <a:pPr lvl="0"/>
            <a:r>
              <a:rPr lang="lv-LV" b="1" dirty="0" smtClean="0">
                <a:solidFill>
                  <a:srgbClr val="1F497D"/>
                </a:solidFill>
              </a:rPr>
              <a:t>Covid-19 </a:t>
            </a:r>
            <a:r>
              <a:rPr lang="lv-LV" b="1" dirty="0">
                <a:solidFill>
                  <a:srgbClr val="1F497D"/>
                </a:solidFill>
              </a:rPr>
              <a:t>vīrusa noteikto ierobežojumu dēļ:</a:t>
            </a:r>
            <a:r>
              <a:rPr lang="lv-LV" dirty="0">
                <a:solidFill>
                  <a:srgbClr val="1F497D"/>
                </a:solidFill>
              </a:rPr>
              <a:t/>
            </a:r>
            <a:br>
              <a:rPr lang="lv-LV" dirty="0">
                <a:solidFill>
                  <a:srgbClr val="1F497D"/>
                </a:solidFill>
              </a:rPr>
            </a:br>
            <a:r>
              <a:rPr lang="lv-LV" b="1" dirty="0">
                <a:solidFill>
                  <a:srgbClr val="1F497D"/>
                </a:solidFill>
              </a:rPr>
              <a:t>2</a:t>
            </a:r>
            <a:r>
              <a:rPr lang="lv-LV" b="1" dirty="0" smtClean="0">
                <a:solidFill>
                  <a:srgbClr val="1F497D"/>
                </a:solidFill>
              </a:rPr>
              <a:t>. </a:t>
            </a:r>
            <a:r>
              <a:rPr lang="lv-LV" dirty="0" err="1">
                <a:solidFill>
                  <a:srgbClr val="1F497D"/>
                </a:solidFill>
              </a:rPr>
              <a:t>Covid</a:t>
            </a:r>
            <a:r>
              <a:rPr lang="lv-LV" dirty="0">
                <a:solidFill>
                  <a:srgbClr val="1F497D"/>
                </a:solidFill>
              </a:rPr>
              <a:t> 19 infekcijas izplatības pārvaldības likumā (spēkā no 2020.gada 10.jūnija 18.decembrim) tika noteikts, ka personas, kurām 30 dienas pirms vai ārkārtas situācijas laikā ir beidzies personu apliecinoša dokumenta derīguma termiņš, savas identitātes apliecināšanai drīkst šādu dokumentu izmantot vēl divus mēnešus pēc ārkārtas situācijas beigām;</a:t>
            </a:r>
            <a:br>
              <a:rPr lang="lv-LV" dirty="0">
                <a:solidFill>
                  <a:srgbClr val="1F497D"/>
                </a:solidFill>
              </a:rPr>
            </a:br>
            <a:r>
              <a:rPr lang="lv-LV" b="1" dirty="0">
                <a:solidFill>
                  <a:srgbClr val="1F497D"/>
                </a:solidFill>
              </a:rPr>
              <a:t>3</a:t>
            </a:r>
            <a:r>
              <a:rPr lang="lv-LV" b="1" dirty="0" smtClean="0">
                <a:solidFill>
                  <a:srgbClr val="1F497D"/>
                </a:solidFill>
              </a:rPr>
              <a:t>. </a:t>
            </a:r>
            <a:r>
              <a:rPr lang="lv-LV" dirty="0">
                <a:solidFill>
                  <a:srgbClr val="1F497D"/>
                </a:solidFill>
              </a:rPr>
              <a:t>tiek nodrošināta vienīgi iepriekš pierakstījušos klientu pieņemšana, kas, pat ja klients ļoti vēlas izpildīt PADL noteikto obligātās </a:t>
            </a:r>
            <a:r>
              <a:rPr lang="lv-LV" dirty="0" err="1">
                <a:solidFill>
                  <a:srgbClr val="1F497D"/>
                </a:solidFill>
              </a:rPr>
              <a:t>eID</a:t>
            </a:r>
            <a:r>
              <a:rPr lang="lv-LV" dirty="0">
                <a:solidFill>
                  <a:srgbClr val="1F497D"/>
                </a:solidFill>
              </a:rPr>
              <a:t> kartes saņemšanas pienākumu, rezultātā ļauj apkalpot ievērojami mazāku skaitu klientu, nekā, ja apstākļi atļautu sniegt pakalpojumu “dzīvās rindas” kārtībā;</a:t>
            </a:r>
            <a:br>
              <a:rPr lang="lv-LV" dirty="0">
                <a:solidFill>
                  <a:srgbClr val="1F497D"/>
                </a:solidFill>
              </a:rPr>
            </a:br>
            <a:r>
              <a:rPr lang="lv-LV" dirty="0" smtClean="0">
                <a:solidFill>
                  <a:srgbClr val="1F497D"/>
                </a:solidFill>
              </a:rPr>
              <a:t>4</a:t>
            </a:r>
            <a:r>
              <a:rPr lang="lv-LV" b="1" dirty="0" smtClean="0">
                <a:solidFill>
                  <a:srgbClr val="1F497D"/>
                </a:solidFill>
              </a:rPr>
              <a:t>. </a:t>
            </a:r>
            <a:r>
              <a:rPr lang="lv-LV" dirty="0">
                <a:solidFill>
                  <a:srgbClr val="1F497D"/>
                </a:solidFill>
              </a:rPr>
              <a:t>PMLP nodarbinātie atradās prombūtnē saistībā ar darbnespēju, kā rezultātā 2021.gadā aptuveni 23% no PMLP TN pieejamā kopējā klientu apkalpošanai atvēlētā darba laika </a:t>
            </a:r>
            <a:r>
              <a:rPr lang="lv-LV" dirty="0" smtClean="0">
                <a:solidFill>
                  <a:srgbClr val="1F497D"/>
                </a:solidFill>
              </a:rPr>
              <a:t>netika </a:t>
            </a:r>
            <a:r>
              <a:rPr lang="lv-LV" dirty="0">
                <a:solidFill>
                  <a:srgbClr val="1F497D"/>
                </a:solidFill>
              </a:rPr>
              <a:t>izmantoti darbinieku prombūtnes dēļ;</a:t>
            </a:r>
            <a:br>
              <a:rPr lang="lv-LV" dirty="0">
                <a:solidFill>
                  <a:srgbClr val="1F497D"/>
                </a:solidFill>
              </a:rPr>
            </a:br>
            <a:endParaRPr lang="lv-LV" dirty="0">
              <a:solidFill>
                <a:srgbClr val="1F497D"/>
              </a:solidFill>
            </a:endParaRPr>
          </a:p>
        </p:txBody>
      </p:sp>
      <p:sp>
        <p:nvSpPr>
          <p:cNvPr id="4" name="Slide Number Placeholder 3"/>
          <p:cNvSpPr>
            <a:spLocks noGrp="1"/>
          </p:cNvSpPr>
          <p:nvPr>
            <p:ph type="sldNum" sz="quarter" idx="10"/>
          </p:nvPr>
        </p:nvSpPr>
        <p:spPr/>
        <p:txBody>
          <a:bodyPr/>
          <a:lstStyle/>
          <a:p>
            <a:fld id="{C26D3E08-1020-4457-A600-F8731BC5C1FC}" type="slidenum">
              <a:rPr lang="lv-LV" smtClean="0"/>
              <a:pPr/>
              <a:t>3</a:t>
            </a:fld>
            <a:endParaRPr lang="lv-LV"/>
          </a:p>
        </p:txBody>
      </p:sp>
    </p:spTree>
    <p:extLst>
      <p:ext uri="{BB962C8B-B14F-4D97-AF65-F5344CB8AC3E}">
        <p14:creationId xmlns:p14="http://schemas.microsoft.com/office/powerpoint/2010/main" val="3111293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lv-LV" b="1" dirty="0" smtClean="0">
                <a:solidFill>
                  <a:srgbClr val="1F497D"/>
                </a:solidFill>
              </a:rPr>
              <a:t>1. </a:t>
            </a:r>
            <a:r>
              <a:rPr lang="lv-LV" dirty="0">
                <a:solidFill>
                  <a:srgbClr val="1F497D"/>
                </a:solidFill>
              </a:rPr>
              <a:t>Krievijas Federācijas izraisītais bruņotais konflikts Ukrainā pastiprinājis Latvijas pilsoņu un </a:t>
            </a:r>
            <a:r>
              <a:rPr lang="lv-LV" dirty="0" err="1">
                <a:solidFill>
                  <a:srgbClr val="1F497D"/>
                </a:solidFill>
              </a:rPr>
              <a:t>nepilsoņu</a:t>
            </a:r>
            <a:r>
              <a:rPr lang="lv-LV" dirty="0">
                <a:solidFill>
                  <a:srgbClr val="1F497D"/>
                </a:solidFill>
              </a:rPr>
              <a:t> interesi saņemt personu apliecinošu dokumentu (īpaši pieaudzis pieprasījums no personām, kas vēlas noformēt dokumentu saviem bērniem – personām līdz 15 gadu vecumam), kā arī PMLP resursi tiek novirzīti migrācijas jautājumu risināšanai.</a:t>
            </a:r>
          </a:p>
        </p:txBody>
      </p:sp>
      <p:sp>
        <p:nvSpPr>
          <p:cNvPr id="4" name="Slide Number Placeholder 3"/>
          <p:cNvSpPr>
            <a:spLocks noGrp="1"/>
          </p:cNvSpPr>
          <p:nvPr>
            <p:ph type="sldNum" sz="quarter" idx="10"/>
          </p:nvPr>
        </p:nvSpPr>
        <p:spPr/>
        <p:txBody>
          <a:bodyPr/>
          <a:lstStyle/>
          <a:p>
            <a:fld id="{C26D3E08-1020-4457-A600-F8731BC5C1FC}" type="slidenum">
              <a:rPr lang="lv-LV" smtClean="0"/>
              <a:pPr/>
              <a:t>4</a:t>
            </a:fld>
            <a:endParaRPr lang="lv-LV"/>
          </a:p>
        </p:txBody>
      </p:sp>
    </p:spTree>
    <p:extLst>
      <p:ext uri="{BB962C8B-B14F-4D97-AF65-F5344CB8AC3E}">
        <p14:creationId xmlns:p14="http://schemas.microsoft.com/office/powerpoint/2010/main" val="2856051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lv-LV" b="1" dirty="0">
                <a:solidFill>
                  <a:srgbClr val="1F497D"/>
                </a:solidFill>
              </a:rPr>
              <a:t>1. </a:t>
            </a:r>
            <a:r>
              <a:rPr lang="lv-LV" dirty="0">
                <a:solidFill>
                  <a:srgbClr val="1F497D"/>
                </a:solidFill>
              </a:rPr>
              <a:t>no 2023. gada 1. janvāra Personas apliecība noteikta kā obligātais personu apliecinošs dokuments;</a:t>
            </a:r>
            <a:endParaRPr lang="lv-LV" b="1" dirty="0">
              <a:solidFill>
                <a:srgbClr val="1F497D"/>
              </a:solidFill>
            </a:endParaRPr>
          </a:p>
          <a:p>
            <a:pPr lvl="0"/>
            <a:r>
              <a:rPr lang="lv-LV" b="1" dirty="0">
                <a:solidFill>
                  <a:srgbClr val="1F497D"/>
                </a:solidFill>
              </a:rPr>
              <a:t>2. </a:t>
            </a:r>
            <a:r>
              <a:rPr lang="lv-LV" dirty="0">
                <a:solidFill>
                  <a:srgbClr val="1F497D"/>
                </a:solidFill>
              </a:rPr>
              <a:t>pārejas periods, kurā personai, kura sasniegusi 15 gadu vecumu un kurai izsniegta tikai pase vai kura saņem pasi, ir pienākums saņemt arī personas apliecību (minētais punkts neattiecas uz personām, kas minētas pārejas noteikumu 5. punkta otrajā teikumā),  samazināts no 4 gadiem (no 2019. gada līdz 2022. gadam) uz 2 gadiem (personai (Latvijas pilsoņiem un </a:t>
            </a:r>
            <a:r>
              <a:rPr lang="lv-LV" dirty="0" err="1">
                <a:solidFill>
                  <a:srgbClr val="1F497D"/>
                </a:solidFill>
              </a:rPr>
              <a:t>nepilsoņiem</a:t>
            </a:r>
            <a:r>
              <a:rPr lang="lv-LV" dirty="0">
                <a:solidFill>
                  <a:srgbClr val="1F497D"/>
                </a:solidFill>
              </a:rPr>
              <a:t>). Likumprojekta «Grozījumi Personu apliecinošu dokumentu likumā» iesniegšanas brīdī Saeimā 2018. gada 28. novembrī sākotnēji tika paredzēts, ka minētais pārejas periods ilgtu no 2019. gada līdz 2022. gadam, taču pieņemts, ka tas ilgs no 2021.gada 1.janvāra līdz 2022.gada 31.decembrim;</a:t>
            </a:r>
            <a:br>
              <a:rPr lang="lv-LV" dirty="0">
                <a:solidFill>
                  <a:srgbClr val="1F497D"/>
                </a:solidFill>
              </a:rPr>
            </a:br>
            <a:endParaRPr lang="lv-LV" dirty="0">
              <a:solidFill>
                <a:srgbClr val="1F497D"/>
              </a:solidFill>
            </a:endParaRPr>
          </a:p>
        </p:txBody>
      </p:sp>
      <p:sp>
        <p:nvSpPr>
          <p:cNvPr id="4" name="Slide Number Placeholder 3"/>
          <p:cNvSpPr>
            <a:spLocks noGrp="1"/>
          </p:cNvSpPr>
          <p:nvPr>
            <p:ph type="sldNum" sz="quarter" idx="10"/>
          </p:nvPr>
        </p:nvSpPr>
        <p:spPr/>
        <p:txBody>
          <a:bodyPr/>
          <a:lstStyle/>
          <a:p>
            <a:fld id="{C26D3E08-1020-4457-A600-F8731BC5C1FC}" type="slidenum">
              <a:rPr lang="lv-LV" smtClean="0"/>
              <a:pPr/>
              <a:t>5</a:t>
            </a:fld>
            <a:endParaRPr lang="lv-LV"/>
          </a:p>
        </p:txBody>
      </p:sp>
    </p:spTree>
    <p:extLst>
      <p:ext uri="{BB962C8B-B14F-4D97-AF65-F5344CB8AC3E}">
        <p14:creationId xmlns:p14="http://schemas.microsoft.com/office/powerpoint/2010/main" val="3402332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6D3E08-1020-4457-A600-F8731BC5C1FC}" type="slidenum">
              <a:rPr lang="lv-LV" smtClean="0"/>
              <a:pPr/>
              <a:t>6</a:t>
            </a:fld>
            <a:endParaRPr lang="lv-LV"/>
          </a:p>
        </p:txBody>
      </p:sp>
    </p:spTree>
    <p:extLst>
      <p:ext uri="{BB962C8B-B14F-4D97-AF65-F5344CB8AC3E}">
        <p14:creationId xmlns:p14="http://schemas.microsoft.com/office/powerpoint/2010/main" val="1379415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6D3E08-1020-4457-A600-F8731BC5C1FC}" type="slidenum">
              <a:rPr lang="lv-LV" smtClean="0"/>
              <a:pPr/>
              <a:t>7</a:t>
            </a:fld>
            <a:endParaRPr lang="lv-LV"/>
          </a:p>
        </p:txBody>
      </p:sp>
    </p:spTree>
    <p:extLst>
      <p:ext uri="{BB962C8B-B14F-4D97-AF65-F5344CB8AC3E}">
        <p14:creationId xmlns:p14="http://schemas.microsoft.com/office/powerpoint/2010/main" val="1802471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6D3E08-1020-4457-A600-F8731BC5C1FC}" type="slidenum">
              <a:rPr lang="lv-LV" smtClean="0"/>
              <a:pPr/>
              <a:t>8</a:t>
            </a:fld>
            <a:endParaRPr lang="lv-LV"/>
          </a:p>
        </p:txBody>
      </p:sp>
    </p:spTree>
    <p:extLst>
      <p:ext uri="{BB962C8B-B14F-4D97-AF65-F5344CB8AC3E}">
        <p14:creationId xmlns:p14="http://schemas.microsoft.com/office/powerpoint/2010/main" val="4204321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6D3E08-1020-4457-A600-F8731BC5C1FC}" type="slidenum">
              <a:rPr lang="lv-LV" smtClean="0"/>
              <a:pPr/>
              <a:t>9</a:t>
            </a:fld>
            <a:endParaRPr lang="lv-LV"/>
          </a:p>
        </p:txBody>
      </p:sp>
    </p:spTree>
    <p:extLst>
      <p:ext uri="{BB962C8B-B14F-4D97-AF65-F5344CB8AC3E}">
        <p14:creationId xmlns:p14="http://schemas.microsoft.com/office/powerpoint/2010/main" val="384660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1.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31.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E98D114B-2E57-45AC-BA76-8614ED0DC728}"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B2D352C-5E63-442D-BE51-864CE1E3935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3" y="1718046"/>
            <a:ext cx="734214" cy="4834842"/>
          </a:xfrm>
          <a:noFill/>
        </p:spPr>
        <p:txBody>
          <a:bodyPr vert="eaVert" anchor="ctr"/>
          <a:lstStyle>
            <a:lvl1pPr algn="ctr">
              <a:defRPr sz="2000" b="1">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915372" y="1790268"/>
            <a:ext cx="8091100" cy="4710569"/>
          </a:xfrm>
          <a:effectLst>
            <a:glow rad="101600">
              <a:schemeClr val="accent1">
                <a:alpha val="60000"/>
              </a:schemeClr>
            </a:glo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842994" y="285728"/>
            <a:ext cx="8229600" cy="1144800"/>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lv-LV"/>
          </a:p>
        </p:txBody>
      </p:sp>
      <p:sp>
        <p:nvSpPr>
          <p:cNvPr id="6" name="Footer Placeholder 5"/>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fld id="{2AC6F651-EFFF-431C-A394-8CBBAFE88952}"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D4D2743-110C-412F-9F79-964D1F9ED379}"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54136"/>
            <a:ext cx="7772400" cy="1470025"/>
          </a:xfrm>
          <a:noFill/>
        </p:spPr>
        <p:txBody>
          <a:bodyPr/>
          <a:lstStyle>
            <a:lvl1pPr>
              <a:defRPr>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defRPr>
            </a:lvl1pPr>
          </a:lstStyle>
          <a:p>
            <a:r>
              <a:rPr kumimoji="0" lang="en-US" smtClean="0"/>
              <a:t>Click to edit Master title style</a:t>
            </a:r>
            <a:endParaRPr kumimoji="0" lang="en-US"/>
          </a:p>
        </p:txBody>
      </p:sp>
      <p:sp>
        <p:nvSpPr>
          <p:cNvPr id="3" name="Subtitle 2"/>
          <p:cNvSpPr>
            <a:spLocks noGrp="1"/>
          </p:cNvSpPr>
          <p:nvPr>
            <p:ph type="subTitle" idx="1"/>
          </p:nvPr>
        </p:nvSpPr>
        <p:spPr>
          <a:xfrm>
            <a:off x="1371600" y="3219007"/>
            <a:ext cx="6400800" cy="1752600"/>
          </a:xfrm>
          <a:no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a:xfrm>
            <a:off x="0" y="6498000"/>
            <a:ext cx="1800000" cy="360000"/>
          </a:xfrm>
        </p:spPr>
        <p:txBody>
          <a:bodyPr vert="horz"/>
          <a:lstStyle>
            <a:lvl1pPr algn="l">
              <a:defRPr/>
            </a:lvl1pPr>
          </a:lstStyle>
          <a:p>
            <a:pPr>
              <a:defRPr/>
            </a:pPr>
            <a:endParaRPr lang="lv-LV"/>
          </a:p>
        </p:txBody>
      </p:sp>
      <p:sp>
        <p:nvSpPr>
          <p:cNvPr id="5" name="Footer Placeholder 4"/>
          <p:cNvSpPr>
            <a:spLocks noGrp="1"/>
          </p:cNvSpPr>
          <p:nvPr>
            <p:ph type="ftr" sz="quarter" idx="11"/>
          </p:nvPr>
        </p:nvSpPr>
        <p:spPr>
          <a:xfrm>
            <a:off x="6264000" y="6498000"/>
            <a:ext cx="2880000" cy="360000"/>
          </a:xfrm>
        </p:spPr>
        <p:txBody>
          <a:bodyPr vert="horz"/>
          <a:lstStyle/>
          <a:p>
            <a:pPr>
              <a:defRPr/>
            </a:pPr>
            <a:endParaRPr lang="lv-LV"/>
          </a:p>
        </p:txBody>
      </p:sp>
      <p:sp>
        <p:nvSpPr>
          <p:cNvPr id="6" name="Slide Number Placeholder 5"/>
          <p:cNvSpPr>
            <a:spLocks noGrp="1"/>
          </p:cNvSpPr>
          <p:nvPr>
            <p:ph type="sldNum" sz="quarter" idx="12"/>
          </p:nvPr>
        </p:nvSpPr>
        <p:spPr>
          <a:xfrm>
            <a:off x="8334000" y="2928934"/>
            <a:ext cx="810000" cy="285752"/>
          </a:xfrm>
        </p:spPr>
        <p:txBody>
          <a:bodyPr/>
          <a:lstStyle/>
          <a:p>
            <a:pPr>
              <a:defRPr/>
            </a:pPr>
            <a:fld id="{CD2C6A66-2C07-4D00-AEE2-DB74ED3552FB}" type="slidenum">
              <a:rPr lang="lv-LV" smtClean="0"/>
              <a:pPr>
                <a:defRPr/>
              </a:pPr>
              <a:t>‹#›</a:t>
            </a:fld>
            <a:endParaRPr lang="lv-LV"/>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E98D114B-2E57-45AC-BA76-8614ED0DC728}"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3" y="1718046"/>
            <a:ext cx="734214" cy="4834842"/>
          </a:xfrm>
          <a:noFill/>
        </p:spPr>
        <p:txBody>
          <a:bodyPr vert="eaVert" anchor="ctr"/>
          <a:lstStyle>
            <a:lvl1pPr algn="ctr">
              <a:defRPr sz="2000" b="1">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915372" y="1790268"/>
            <a:ext cx="8091100" cy="4710569"/>
          </a:xfrm>
          <a:effectLst>
            <a:glow rad="101600">
              <a:schemeClr val="accent1">
                <a:alpha val="60000"/>
              </a:schemeClr>
            </a:glo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842994" y="285728"/>
            <a:ext cx="8229600" cy="1144800"/>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lv-LV"/>
          </a:p>
        </p:txBody>
      </p:sp>
      <p:sp>
        <p:nvSpPr>
          <p:cNvPr id="6" name="Footer Placeholder 5"/>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fld id="{2AC6F651-EFFF-431C-A394-8CBBAFE88952}"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E98D114B-2E57-45AC-BA76-8614ED0DC728}"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3" y="1718046"/>
            <a:ext cx="734214" cy="4834842"/>
          </a:xfrm>
          <a:noFill/>
        </p:spPr>
        <p:txBody>
          <a:bodyPr vert="eaVert" anchor="ctr"/>
          <a:lstStyle>
            <a:lvl1pPr algn="ctr">
              <a:defRPr sz="2000" b="1">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915372" y="1790268"/>
            <a:ext cx="8091100" cy="4710569"/>
          </a:xfrm>
          <a:effectLst>
            <a:glow rad="101600">
              <a:schemeClr val="accent1">
                <a:alpha val="60000"/>
              </a:schemeClr>
            </a:glo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842994" y="285728"/>
            <a:ext cx="8229600" cy="1144800"/>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lv-LV"/>
          </a:p>
        </p:txBody>
      </p:sp>
      <p:sp>
        <p:nvSpPr>
          <p:cNvPr id="6" name="Footer Placeholder 5"/>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fld id="{2AC6F651-EFFF-431C-A394-8CBBAFE88952}"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عنصر نائب للتاريخ 3"/>
          <p:cNvSpPr>
            <a:spLocks noGrp="1"/>
          </p:cNvSpPr>
          <p:nvPr>
            <p:ph type="dt" sz="half" idx="10"/>
          </p:nvPr>
        </p:nvSpPr>
        <p:spPr/>
        <p:txBody>
          <a:bodyPr/>
          <a:lstStyle/>
          <a:p>
            <a:pPr>
              <a:defRPr/>
            </a:pPr>
            <a:endParaRPr lang="lv-LV"/>
          </a:p>
        </p:txBody>
      </p:sp>
      <p:sp>
        <p:nvSpPr>
          <p:cNvPr id="5" name="عنصر نائب للتذييل 4"/>
          <p:cNvSpPr>
            <a:spLocks noGrp="1"/>
          </p:cNvSpPr>
          <p:nvPr>
            <p:ph type="ftr" sz="quarter" idx="11"/>
          </p:nvPr>
        </p:nvSpPr>
        <p:spPr/>
        <p:txBody>
          <a:bodyPr/>
          <a:lstStyle/>
          <a:p>
            <a:pPr>
              <a:defRPr/>
            </a:pPr>
            <a:endParaRPr lang="lv-LV"/>
          </a:p>
        </p:txBody>
      </p:sp>
      <p:sp>
        <p:nvSpPr>
          <p:cNvPr id="6" name="عنصر نائب لرقم الشريحة 5"/>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lv-LV"/>
          </a:p>
        </p:txBody>
      </p:sp>
      <p:sp>
        <p:nvSpPr>
          <p:cNvPr id="3" name="عنصر نائب للمحتوى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عنصر نائب للتاريخ 3"/>
          <p:cNvSpPr>
            <a:spLocks noGrp="1"/>
          </p:cNvSpPr>
          <p:nvPr>
            <p:ph type="dt" sz="half" idx="10"/>
          </p:nvPr>
        </p:nvSpPr>
        <p:spPr/>
        <p:txBody>
          <a:bodyPr/>
          <a:lstStyle/>
          <a:p>
            <a:pPr>
              <a:defRPr/>
            </a:pPr>
            <a:endParaRPr lang="lv-LV"/>
          </a:p>
        </p:txBody>
      </p:sp>
      <p:sp>
        <p:nvSpPr>
          <p:cNvPr id="5" name="عنصر نائب للتذييل 4"/>
          <p:cNvSpPr>
            <a:spLocks noGrp="1"/>
          </p:cNvSpPr>
          <p:nvPr>
            <p:ph type="ftr" sz="quarter" idx="11"/>
          </p:nvPr>
        </p:nvSpPr>
        <p:spPr/>
        <p:txBody>
          <a:bodyPr/>
          <a:lstStyle/>
          <a:p>
            <a:pPr>
              <a:defRPr/>
            </a:pPr>
            <a:endParaRPr lang="lv-LV"/>
          </a:p>
        </p:txBody>
      </p:sp>
      <p:sp>
        <p:nvSpPr>
          <p:cNvPr id="6" name="عنصر نائب لرقم الشريحة 5"/>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lv-LV"/>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عنصر نائب للتاريخ 3"/>
          <p:cNvSpPr>
            <a:spLocks noGrp="1"/>
          </p:cNvSpPr>
          <p:nvPr>
            <p:ph type="dt" sz="half" idx="10"/>
          </p:nvPr>
        </p:nvSpPr>
        <p:spPr/>
        <p:txBody>
          <a:bodyPr/>
          <a:lstStyle/>
          <a:p>
            <a:pPr>
              <a:defRPr/>
            </a:pPr>
            <a:endParaRPr lang="lv-LV"/>
          </a:p>
        </p:txBody>
      </p:sp>
      <p:sp>
        <p:nvSpPr>
          <p:cNvPr id="5" name="عنصر نائب للتذييل 4"/>
          <p:cNvSpPr>
            <a:spLocks noGrp="1"/>
          </p:cNvSpPr>
          <p:nvPr>
            <p:ph type="ftr" sz="quarter" idx="11"/>
          </p:nvPr>
        </p:nvSpPr>
        <p:spPr/>
        <p:txBody>
          <a:bodyPr/>
          <a:lstStyle/>
          <a:p>
            <a:pPr>
              <a:defRPr/>
            </a:pPr>
            <a:endParaRPr lang="lv-LV"/>
          </a:p>
        </p:txBody>
      </p:sp>
      <p:sp>
        <p:nvSpPr>
          <p:cNvPr id="6" name="عنصر نائب لرقم الشريحة 5"/>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lv-LV"/>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عنصر نائب للتاريخ 4"/>
          <p:cNvSpPr>
            <a:spLocks noGrp="1"/>
          </p:cNvSpPr>
          <p:nvPr>
            <p:ph type="dt" sz="half" idx="10"/>
          </p:nvPr>
        </p:nvSpPr>
        <p:spPr/>
        <p:txBody>
          <a:bodyPr/>
          <a:lstStyle/>
          <a:p>
            <a:pPr>
              <a:defRPr/>
            </a:pPr>
            <a:endParaRPr lang="lv-LV"/>
          </a:p>
        </p:txBody>
      </p:sp>
      <p:sp>
        <p:nvSpPr>
          <p:cNvPr id="6" name="عنصر نائب للتذييل 5"/>
          <p:cNvSpPr>
            <a:spLocks noGrp="1"/>
          </p:cNvSpPr>
          <p:nvPr>
            <p:ph type="ftr" sz="quarter" idx="11"/>
          </p:nvPr>
        </p:nvSpPr>
        <p:spPr/>
        <p:txBody>
          <a:bodyPr/>
          <a:lstStyle/>
          <a:p>
            <a:pPr>
              <a:defRPr/>
            </a:pPr>
            <a:endParaRPr lang="lv-LV"/>
          </a:p>
        </p:txBody>
      </p:sp>
      <p:sp>
        <p:nvSpPr>
          <p:cNvPr id="7" name="عنصر نائب لرقم الشريحة 6"/>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en-US" smtClean="0"/>
              <a:t>Click to edit Master title style</a:t>
            </a:r>
            <a:endParaRPr lang="lv-LV"/>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عنصر نائب للتاريخ 6"/>
          <p:cNvSpPr>
            <a:spLocks noGrp="1"/>
          </p:cNvSpPr>
          <p:nvPr>
            <p:ph type="dt" sz="half" idx="10"/>
          </p:nvPr>
        </p:nvSpPr>
        <p:spPr/>
        <p:txBody>
          <a:bodyPr/>
          <a:lstStyle/>
          <a:p>
            <a:pPr>
              <a:defRPr/>
            </a:pPr>
            <a:endParaRPr lang="lv-LV"/>
          </a:p>
        </p:txBody>
      </p:sp>
      <p:sp>
        <p:nvSpPr>
          <p:cNvPr id="8" name="عنصر نائب للتذييل 7"/>
          <p:cNvSpPr>
            <a:spLocks noGrp="1"/>
          </p:cNvSpPr>
          <p:nvPr>
            <p:ph type="ftr" sz="quarter" idx="11"/>
          </p:nvPr>
        </p:nvSpPr>
        <p:spPr/>
        <p:txBody>
          <a:bodyPr/>
          <a:lstStyle/>
          <a:p>
            <a:pPr>
              <a:defRPr/>
            </a:pPr>
            <a:endParaRPr lang="lv-LV"/>
          </a:p>
        </p:txBody>
      </p:sp>
      <p:sp>
        <p:nvSpPr>
          <p:cNvPr id="9" name="عنصر نائب لرقم الشريحة 8"/>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lv-LV"/>
          </a:p>
        </p:txBody>
      </p:sp>
      <p:sp>
        <p:nvSpPr>
          <p:cNvPr id="3" name="عنصر نائب للتاريخ 2"/>
          <p:cNvSpPr>
            <a:spLocks noGrp="1"/>
          </p:cNvSpPr>
          <p:nvPr>
            <p:ph type="dt" sz="half" idx="10"/>
          </p:nvPr>
        </p:nvSpPr>
        <p:spPr/>
        <p:txBody>
          <a:bodyPr/>
          <a:lstStyle/>
          <a:p>
            <a:pPr>
              <a:defRPr/>
            </a:pPr>
            <a:endParaRPr lang="lv-LV"/>
          </a:p>
        </p:txBody>
      </p:sp>
      <p:sp>
        <p:nvSpPr>
          <p:cNvPr id="4" name="عنصر نائب للتذييل 3"/>
          <p:cNvSpPr>
            <a:spLocks noGrp="1"/>
          </p:cNvSpPr>
          <p:nvPr>
            <p:ph type="ftr" sz="quarter" idx="11"/>
          </p:nvPr>
        </p:nvSpPr>
        <p:spPr/>
        <p:txBody>
          <a:bodyPr/>
          <a:lstStyle/>
          <a:p>
            <a:pPr>
              <a:defRPr/>
            </a:pPr>
            <a:endParaRPr lang="lv-LV"/>
          </a:p>
        </p:txBody>
      </p:sp>
      <p:sp>
        <p:nvSpPr>
          <p:cNvPr id="5" name="عنصر نائب لرقم الشريحة 4"/>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endParaRPr lang="lv-LV"/>
          </a:p>
        </p:txBody>
      </p:sp>
      <p:sp>
        <p:nvSpPr>
          <p:cNvPr id="3" name="عنصر نائب للتذييل 2"/>
          <p:cNvSpPr>
            <a:spLocks noGrp="1"/>
          </p:cNvSpPr>
          <p:nvPr>
            <p:ph type="ftr" sz="quarter" idx="11"/>
          </p:nvPr>
        </p:nvSpPr>
        <p:spPr/>
        <p:txBody>
          <a:bodyPr/>
          <a:lstStyle/>
          <a:p>
            <a:pPr>
              <a:defRPr/>
            </a:pPr>
            <a:endParaRPr lang="lv-LV"/>
          </a:p>
        </p:txBody>
      </p:sp>
      <p:sp>
        <p:nvSpPr>
          <p:cNvPr id="4" name="عنصر نائب لرقم الشريحة 3"/>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lv-LV"/>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4"/>
          <p:cNvSpPr>
            <a:spLocks noGrp="1"/>
          </p:cNvSpPr>
          <p:nvPr>
            <p:ph type="dt" sz="half" idx="10"/>
          </p:nvPr>
        </p:nvSpPr>
        <p:spPr/>
        <p:txBody>
          <a:bodyPr/>
          <a:lstStyle/>
          <a:p>
            <a:pPr>
              <a:defRPr/>
            </a:pPr>
            <a:endParaRPr lang="lv-LV"/>
          </a:p>
        </p:txBody>
      </p:sp>
      <p:sp>
        <p:nvSpPr>
          <p:cNvPr id="6" name="عنصر نائب للتذييل 5"/>
          <p:cNvSpPr>
            <a:spLocks noGrp="1"/>
          </p:cNvSpPr>
          <p:nvPr>
            <p:ph type="ftr" sz="quarter" idx="11"/>
          </p:nvPr>
        </p:nvSpPr>
        <p:spPr/>
        <p:txBody>
          <a:bodyPr/>
          <a:lstStyle/>
          <a:p>
            <a:pPr>
              <a:defRPr/>
            </a:pPr>
            <a:endParaRPr lang="lv-LV"/>
          </a:p>
        </p:txBody>
      </p:sp>
      <p:sp>
        <p:nvSpPr>
          <p:cNvPr id="7" name="عنصر نائب لرقم الشريحة 6"/>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lv-LV"/>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lv-LV"/>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4"/>
          <p:cNvSpPr>
            <a:spLocks noGrp="1"/>
          </p:cNvSpPr>
          <p:nvPr>
            <p:ph type="dt" sz="half" idx="10"/>
          </p:nvPr>
        </p:nvSpPr>
        <p:spPr/>
        <p:txBody>
          <a:bodyPr/>
          <a:lstStyle/>
          <a:p>
            <a:pPr>
              <a:defRPr/>
            </a:pPr>
            <a:endParaRPr lang="lv-LV"/>
          </a:p>
        </p:txBody>
      </p:sp>
      <p:sp>
        <p:nvSpPr>
          <p:cNvPr id="6" name="عنصر نائب للتذييل 5"/>
          <p:cNvSpPr>
            <a:spLocks noGrp="1"/>
          </p:cNvSpPr>
          <p:nvPr>
            <p:ph type="ftr" sz="quarter" idx="11"/>
          </p:nvPr>
        </p:nvSpPr>
        <p:spPr/>
        <p:txBody>
          <a:bodyPr/>
          <a:lstStyle/>
          <a:p>
            <a:pPr>
              <a:defRPr/>
            </a:pPr>
            <a:endParaRPr lang="lv-LV"/>
          </a:p>
        </p:txBody>
      </p:sp>
      <p:sp>
        <p:nvSpPr>
          <p:cNvPr id="7" name="عنصر نائب لرقم الشريحة 6"/>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lv-LV"/>
          </a:p>
        </p:txBody>
      </p:sp>
      <p:sp>
        <p:nvSpPr>
          <p:cNvPr id="3" name="عنصر نائب للعنوان العمودي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عنصر نائب للتاريخ 3"/>
          <p:cNvSpPr>
            <a:spLocks noGrp="1"/>
          </p:cNvSpPr>
          <p:nvPr>
            <p:ph type="dt" sz="half" idx="10"/>
          </p:nvPr>
        </p:nvSpPr>
        <p:spPr/>
        <p:txBody>
          <a:bodyPr/>
          <a:lstStyle/>
          <a:p>
            <a:pPr>
              <a:defRPr/>
            </a:pPr>
            <a:endParaRPr lang="lv-LV"/>
          </a:p>
        </p:txBody>
      </p:sp>
      <p:sp>
        <p:nvSpPr>
          <p:cNvPr id="5" name="عنصر نائب للتذييل 4"/>
          <p:cNvSpPr>
            <a:spLocks noGrp="1"/>
          </p:cNvSpPr>
          <p:nvPr>
            <p:ph type="ftr" sz="quarter" idx="11"/>
          </p:nvPr>
        </p:nvSpPr>
        <p:spPr/>
        <p:txBody>
          <a:bodyPr/>
          <a:lstStyle/>
          <a:p>
            <a:pPr>
              <a:defRPr/>
            </a:pPr>
            <a:endParaRPr lang="lv-LV"/>
          </a:p>
        </p:txBody>
      </p:sp>
      <p:sp>
        <p:nvSpPr>
          <p:cNvPr id="6" name="عنصر نائب لرقم الشريحة 5"/>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عنصر نائب للتاريخ 3"/>
          <p:cNvSpPr>
            <a:spLocks noGrp="1"/>
          </p:cNvSpPr>
          <p:nvPr>
            <p:ph type="dt" sz="half" idx="10"/>
          </p:nvPr>
        </p:nvSpPr>
        <p:spPr/>
        <p:txBody>
          <a:bodyPr/>
          <a:lstStyle/>
          <a:p>
            <a:pPr>
              <a:defRPr/>
            </a:pPr>
            <a:endParaRPr lang="lv-LV"/>
          </a:p>
        </p:txBody>
      </p:sp>
      <p:sp>
        <p:nvSpPr>
          <p:cNvPr id="5" name="عنصر نائب للتذييل 4"/>
          <p:cNvSpPr>
            <a:spLocks noGrp="1"/>
          </p:cNvSpPr>
          <p:nvPr>
            <p:ph type="ftr" sz="quarter" idx="11"/>
          </p:nvPr>
        </p:nvSpPr>
        <p:spPr/>
        <p:txBody>
          <a:bodyPr/>
          <a:lstStyle/>
          <a:p>
            <a:pPr>
              <a:defRPr/>
            </a:pPr>
            <a:endParaRPr lang="lv-LV"/>
          </a:p>
        </p:txBody>
      </p:sp>
      <p:sp>
        <p:nvSpPr>
          <p:cNvPr id="6" name="عنصر نائب لرقم الشريحة 5"/>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ar-SA"/>
          </a:p>
        </p:txBody>
      </p:sp>
      <p:sp>
        <p:nvSpPr>
          <p:cNvPr id="3" name="عنصر نائب للمحتوى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en-US" smtClean="0"/>
              <a:t>Click to edit Master title style</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عنصر نائب للتاريخ 6"/>
          <p:cNvSpPr>
            <a:spLocks noGrp="1"/>
          </p:cNvSpPr>
          <p:nvPr>
            <p:ph type="dt" sz="half" idx="10"/>
          </p:nvPr>
        </p:nvSpPr>
        <p:spPr/>
        <p:txBody>
          <a:bodyPr/>
          <a:lstStyle/>
          <a:p>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ar-SA"/>
          </a:p>
        </p:txBody>
      </p:sp>
      <p:sp>
        <p:nvSpPr>
          <p:cNvPr id="3" name="عنصر نائب للتاريخ 2"/>
          <p:cNvSpPr>
            <a:spLocks noGrp="1"/>
          </p:cNvSpPr>
          <p:nvPr>
            <p:ph type="dt" sz="half" idx="10"/>
          </p:nvPr>
        </p:nvSpPr>
        <p:spPr/>
        <p:txBody>
          <a:bodyPr/>
          <a:lstStyle/>
          <a:p>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ar-SA"/>
          </a:p>
        </p:txBody>
      </p:sp>
      <p:sp>
        <p:nvSpPr>
          <p:cNvPr id="3" name="عنصر نائب للعنوان العمودي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b="27335"/>
          <a:stretch>
            <a:fillRect/>
          </a:stretch>
        </p:blipFill>
        <p:spPr>
          <a:xfrm>
            <a:off x="2667000" y="1"/>
            <a:ext cx="3777632" cy="3027356"/>
          </a:xfrm>
          <a:prstGeom prst="rect">
            <a:avLst/>
          </a:prstGeom>
          <a:noFill/>
          <a:ln>
            <a:noFill/>
          </a:ln>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10" name="Title 1"/>
          <p:cNvSpPr>
            <a:spLocks noGrp="1"/>
          </p:cNvSpPr>
          <p:nvPr>
            <p:ph type="ctrTitle"/>
          </p:nvPr>
        </p:nvSpPr>
        <p:spPr>
          <a:xfrm>
            <a:off x="685800" y="3657600"/>
            <a:ext cx="7772400" cy="838200"/>
          </a:xfrm>
        </p:spPr>
        <p:txBody>
          <a:bodyPr>
            <a:normAutofit/>
          </a:bodyPr>
          <a:lstStyle>
            <a:lvl1pPr>
              <a:defRPr>
                <a:latin typeface="+mj-lt"/>
              </a:defRPr>
            </a:lvl1pPr>
          </a:lstStyle>
          <a:p>
            <a:r>
              <a:rPr lang="en-US" sz="3200" b="1" smtClean="0">
                <a:latin typeface="Times New Roman" panose="02020603050405020304" pitchFamily="18" charset="0"/>
                <a:cs typeface="Times New Roman" panose="02020603050405020304" pitchFamily="18" charset="0"/>
              </a:rPr>
              <a:t>Click to edit Master title style</a:t>
            </a:r>
            <a:endParaRPr lang="lv-LV" sz="3200" b="1" dirty="0">
              <a:latin typeface="Times New Roman" panose="02020603050405020304" pitchFamily="18" charset="0"/>
              <a:cs typeface="Times New Roman" panose="02020603050405020304" pitchFamily="18" charset="0"/>
            </a:endParaRPr>
          </a:p>
        </p:txBody>
      </p:sp>
      <p:sp>
        <p:nvSpPr>
          <p:cNvPr id="11" name="Subtitle 2"/>
          <p:cNvSpPr>
            <a:spLocks noGrp="1"/>
          </p:cNvSpPr>
          <p:nvPr>
            <p:ph type="subTitle" idx="1"/>
          </p:nvPr>
        </p:nvSpPr>
        <p:spPr>
          <a:xfrm>
            <a:off x="1371600" y="5105400"/>
            <a:ext cx="6400800" cy="838200"/>
          </a:xfrm>
        </p:spPr>
        <p:txBody>
          <a:bodyPr>
            <a:noAutofit/>
          </a:bodyPr>
          <a:lstStyle>
            <a:lvl1pPr algn="ctr">
              <a:buNone/>
              <a:defRPr>
                <a:latin typeface="+mn-lt"/>
              </a:defRPr>
            </a:lvl1pPr>
          </a:lstStyle>
          <a:p>
            <a:r>
              <a:rPr lang="en-US" sz="1400" smtClean="0">
                <a:solidFill>
                  <a:schemeClr val="tx1"/>
                </a:solidFill>
                <a:latin typeface="Times New Roman" panose="02020603050405020304" pitchFamily="18" charset="0"/>
                <a:cs typeface="Times New Roman" panose="02020603050405020304" pitchFamily="18" charset="0"/>
              </a:rPr>
              <a:t>Click to edit Master subtitle style</a:t>
            </a:r>
            <a:endParaRPr lang="lv-LV" sz="14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71680" y="2078019"/>
            <a:ext cx="6415119" cy="4048154"/>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mazais gerb ar krasu lauikumu.jpg"/>
          <p:cNvPicPr>
            <a:picLocks noChangeAspect="1"/>
          </p:cNvPicPr>
          <p:nvPr/>
        </p:nvPicPr>
        <p:blipFill>
          <a:blip r:embed="rId2"/>
          <a:stretch>
            <a:fillRect/>
          </a:stretch>
        </p:blipFill>
        <p:spPr>
          <a:xfrm>
            <a:off x="249374" y="0"/>
            <a:ext cx="1773936" cy="1969008"/>
          </a:xfrm>
          <a:prstGeom prst="rect">
            <a:avLst/>
          </a:prstGeom>
        </p:spPr>
      </p:pic>
      <p:sp>
        <p:nvSpPr>
          <p:cNvPr id="9"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10"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1" name="Slide Number Placeholder 5"/>
          <p:cNvSpPr>
            <a:spLocks noGrp="1"/>
          </p:cNvSpPr>
          <p:nvPr>
            <p:ph type="sldNum" sz="quarter" idx="12"/>
          </p:nvPr>
        </p:nvSpPr>
        <p:spPr>
          <a:xfrm>
            <a:off x="8215426" y="6364126"/>
            <a:ext cx="426986" cy="365149"/>
          </a:xfrm>
        </p:spPr>
        <p:txBody>
          <a:bodyPr/>
          <a:lstStyle>
            <a:lvl1pPr algn="r">
              <a:defRPr sz="1000"/>
            </a:lvl1pPr>
          </a:lstStyle>
          <a:p>
            <a:pPr>
              <a:defRPr/>
            </a:pPr>
            <a:fld id="{D81579D9-452F-4C29-A011-B7AE3F8F110C}"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63806" y="4406905"/>
            <a:ext cx="6230904" cy="1362075"/>
          </a:xfrm>
        </p:spPr>
        <p:txBody>
          <a:bodyPr anchor="b">
            <a:normAutofit/>
          </a:bodyPr>
          <a:lstStyle>
            <a:lvl1pPr algn="l">
              <a:defRPr sz="2400" b="1" cap="all">
                <a:latin typeface="Verdana"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263806" y="2906727"/>
            <a:ext cx="6230904" cy="1500188"/>
          </a:xfrm>
        </p:spPr>
        <p:txBody>
          <a:bodyPr anchor="b">
            <a:normAutofit/>
          </a:bodyPr>
          <a:lstStyle>
            <a:lvl1pPr marL="0" indent="0">
              <a:buNone/>
              <a:defRPr sz="1800">
                <a:solidFill>
                  <a:schemeClr val="tx1">
                    <a:tint val="75000"/>
                  </a:schemeClr>
                </a:solidFill>
                <a:latin typeface="Verdana"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8"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9"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0"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28296" y="1544716"/>
            <a:ext cx="3151572" cy="4590336"/>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486399" y="1553592"/>
            <a:ext cx="3209278" cy="4563703"/>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15"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16"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7"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sp>
        <p:nvSpPr>
          <p:cNvPr id="10"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10540" y="1535116"/>
            <a:ext cx="3165744" cy="639765"/>
          </a:xfrm>
        </p:spPr>
        <p:txBody>
          <a:bodyPr anchor="b">
            <a:noAutofit/>
          </a:bodyPr>
          <a:lstStyle>
            <a:lvl1pPr marL="0" indent="0">
              <a:buNone/>
              <a:defRPr sz="20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468644" y="1535116"/>
            <a:ext cx="3218165" cy="639765"/>
          </a:xfrm>
        </p:spPr>
        <p:txBody>
          <a:bodyPr anchor="b">
            <a:noAutofit/>
          </a:bodyPr>
          <a:lstStyle>
            <a:lvl1pPr marL="0" indent="0">
              <a:buNone/>
              <a:defRPr sz="20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rcRect b="23367"/>
          <a:stretch>
            <a:fillRect/>
          </a:stretch>
        </p:blipFill>
        <p:spPr>
          <a:xfrm>
            <a:off x="296340" y="0"/>
            <a:ext cx="1761743" cy="1500326"/>
          </a:xfrm>
          <a:prstGeom prst="rect">
            <a:avLst/>
          </a:prstGeom>
        </p:spPr>
      </p:pic>
      <p:sp>
        <p:nvSpPr>
          <p:cNvPr id="16"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17"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8"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sp>
        <p:nvSpPr>
          <p:cNvPr id="19" name="Content Placeholder 3"/>
          <p:cNvSpPr>
            <a:spLocks noGrp="1"/>
          </p:cNvSpPr>
          <p:nvPr>
            <p:ph sz="half" idx="2"/>
          </p:nvPr>
        </p:nvSpPr>
        <p:spPr>
          <a:xfrm>
            <a:off x="5486399" y="2308194"/>
            <a:ext cx="3209278" cy="3809101"/>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2"/>
          <p:cNvSpPr>
            <a:spLocks noGrp="1"/>
          </p:cNvSpPr>
          <p:nvPr>
            <p:ph sz="half" idx="13"/>
          </p:nvPr>
        </p:nvSpPr>
        <p:spPr>
          <a:xfrm>
            <a:off x="2228296" y="2308194"/>
            <a:ext cx="3151572" cy="3826857"/>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7"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8"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rcRect b="23367"/>
          <a:stretch>
            <a:fillRect/>
          </a:stretch>
        </p:blipFill>
        <p:spPr>
          <a:xfrm>
            <a:off x="296340" y="0"/>
            <a:ext cx="1761743" cy="1500326"/>
          </a:xfrm>
          <a:prstGeom prst="rect">
            <a:avLst/>
          </a:prstGeom>
        </p:spPr>
      </p:pic>
      <p:sp>
        <p:nvSpPr>
          <p:cNvPr id="11"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6"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7"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10540" y="841224"/>
            <a:ext cx="3169328" cy="969821"/>
          </a:xfrm>
        </p:spPr>
        <p:txBody>
          <a:bodyPr anchor="b">
            <a:normAutofit/>
          </a:bodyPr>
          <a:lstStyle>
            <a:lvl1pPr algn="l">
              <a:defRPr sz="2000" b="1"/>
            </a:lvl1pPr>
          </a:lstStyle>
          <a:p>
            <a:r>
              <a:rPr lang="en-US" smtClean="0"/>
              <a:t>Click to edit Master title style</a:t>
            </a:r>
            <a:endParaRPr lang="en-US"/>
          </a:p>
        </p:txBody>
      </p:sp>
      <p:sp>
        <p:nvSpPr>
          <p:cNvPr id="8"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9"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0"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sp>
        <p:nvSpPr>
          <p:cNvPr id="11" name="Content Placeholder 3"/>
          <p:cNvSpPr>
            <a:spLocks noGrp="1"/>
          </p:cNvSpPr>
          <p:nvPr>
            <p:ph sz="half" idx="13"/>
          </p:nvPr>
        </p:nvSpPr>
        <p:spPr>
          <a:xfrm>
            <a:off x="5486399" y="346230"/>
            <a:ext cx="3209278" cy="5771066"/>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2"/>
          <p:cNvSpPr>
            <a:spLocks noGrp="1"/>
          </p:cNvSpPr>
          <p:nvPr>
            <p:ph sz="half" idx="14"/>
          </p:nvPr>
        </p:nvSpPr>
        <p:spPr>
          <a:xfrm>
            <a:off x="2228296" y="1899822"/>
            <a:ext cx="3151572" cy="4235230"/>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rcRect b="23367"/>
          <a:stretch>
            <a:fillRect/>
          </a:stretch>
        </p:blipFill>
        <p:spPr>
          <a:xfrm>
            <a:off x="296340" y="0"/>
            <a:ext cx="1761743" cy="1500326"/>
          </a:xfrm>
          <a:prstGeom prst="rect">
            <a:avLst/>
          </a:prstGeom>
        </p:spPr>
      </p:pic>
    </p:spTree>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17" name="Subtitle 2"/>
          <p:cNvSpPr>
            <a:spLocks noGrp="1"/>
          </p:cNvSpPr>
          <p:nvPr>
            <p:ph type="subTitle" idx="1"/>
          </p:nvPr>
        </p:nvSpPr>
        <p:spPr>
          <a:xfrm>
            <a:off x="1371600" y="4874580"/>
            <a:ext cx="6400800" cy="838200"/>
          </a:xfrm>
        </p:spPr>
        <p:txBody>
          <a:bodyPr>
            <a:noAutofit/>
          </a:bodyPr>
          <a:lstStyle>
            <a:lvl1pPr algn="ctr">
              <a:buNone/>
              <a:defRPr>
                <a:latin typeface="+mn-lt"/>
              </a:defRPr>
            </a:lvl1pPr>
          </a:lstStyle>
          <a:p>
            <a:r>
              <a:rPr lang="en-US" sz="1400" smtClean="0">
                <a:solidFill>
                  <a:schemeClr val="tx1"/>
                </a:solidFill>
                <a:latin typeface="Times New Roman" panose="02020603050405020304" pitchFamily="18" charset="0"/>
                <a:cs typeface="Times New Roman" panose="02020603050405020304" pitchFamily="18" charset="0"/>
              </a:rPr>
              <a:t>Click to edit Master subtitle style</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18" name="Subtitle 2"/>
          <p:cNvSpPr txBox="1">
            <a:spLocks/>
          </p:cNvSpPr>
          <p:nvPr/>
        </p:nvSpPr>
        <p:spPr>
          <a:xfrm>
            <a:off x="1371600" y="6096000"/>
            <a:ext cx="6400800" cy="402454"/>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v-LV" sz="1400" dirty="0">
                <a:solidFill>
                  <a:schemeClr val="tx1"/>
                </a:solidFill>
                <a:latin typeface="+mn-lt"/>
                <a:cs typeface="Times New Roman" panose="02020603050405020304" pitchFamily="18" charset="0"/>
              </a:rPr>
              <a:t>datums, </a:t>
            </a:r>
            <a:r>
              <a:rPr lang="lv-LV" sz="1400" dirty="0" smtClean="0">
                <a:solidFill>
                  <a:schemeClr val="tx1"/>
                </a:solidFill>
                <a:latin typeface="+mn-lt"/>
                <a:cs typeface="Times New Roman" panose="02020603050405020304" pitchFamily="18" charset="0"/>
              </a:rPr>
              <a:t>Rīgā</a:t>
            </a:r>
            <a:endParaRPr lang="lv-LV" sz="1400" dirty="0">
              <a:solidFill>
                <a:schemeClr val="tx1"/>
              </a:solidFill>
              <a:latin typeface="+mn-lt"/>
              <a:cs typeface="Times New Roman" panose="02020603050405020304"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rcRect b="27335"/>
          <a:stretch>
            <a:fillRect/>
          </a:stretch>
        </p:blipFill>
        <p:spPr>
          <a:xfrm>
            <a:off x="2667000" y="1"/>
            <a:ext cx="3777632" cy="3027356"/>
          </a:xfrm>
          <a:prstGeom prst="rect">
            <a:avLst/>
          </a:prstGeom>
          <a:noFill/>
          <a:ln>
            <a:noFill/>
          </a:ln>
        </p:spPr>
      </p:pic>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2237172" y="1600208"/>
            <a:ext cx="6449627" cy="4525965"/>
          </a:xfrm>
        </p:spPr>
        <p:txBody>
          <a:bodyPr vert="horz">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8"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9"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rcRect b="23367"/>
          <a:stretch>
            <a:fillRect/>
          </a:stretch>
        </p:blipFill>
        <p:spPr>
          <a:xfrm>
            <a:off x="296340" y="0"/>
            <a:ext cx="1761743" cy="1500326"/>
          </a:xfrm>
          <a:prstGeom prst="rect">
            <a:avLst/>
          </a:prstGeom>
        </p:spPr>
      </p:pic>
      <p:sp>
        <p:nvSpPr>
          <p:cNvPr id="12"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2281561" y="292412"/>
            <a:ext cx="6343835" cy="5851523"/>
          </a:xfrm>
        </p:spPr>
        <p:txBody>
          <a:bodyPr vert="horz">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8"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9"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rcRect b="23367"/>
          <a:stretch>
            <a:fillRect/>
          </a:stretch>
        </p:blipFill>
        <p:spPr>
          <a:xfrm>
            <a:off x="296340" y="0"/>
            <a:ext cx="1761743" cy="150032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5.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9.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30.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31.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32.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33.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34.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35.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3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7.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38.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39.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40.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41.xml"/></Relationships>
</file>

<file path=ppt/slideMasters/_rels/slideMaster25.xml.rels><?xml version="1.0" encoding="UTF-8" standalone="yes"?>
<Relationships xmlns="http://schemas.openxmlformats.org/package/2006/relationships"><Relationship Id="rId2" Type="http://schemas.openxmlformats.org/officeDocument/2006/relationships/theme" Target="../theme/theme25.xml"/><Relationship Id="rId1" Type="http://schemas.openxmlformats.org/officeDocument/2006/relationships/slideLayout" Target="../slideLayouts/slideLayout42.xml"/></Relationships>
</file>

<file path=ppt/slideMasters/_rels/slideMaster26.xml.rels><?xml version="1.0" encoding="UTF-8" standalone="yes"?>
<Relationships xmlns="http://schemas.openxmlformats.org/package/2006/relationships"><Relationship Id="rId2" Type="http://schemas.openxmlformats.org/officeDocument/2006/relationships/theme" Target="../theme/theme26.xml"/><Relationship Id="rId1" Type="http://schemas.openxmlformats.org/officeDocument/2006/relationships/slideLayout" Target="../slideLayouts/slideLayout43.xml"/></Relationships>
</file>

<file path=ppt/slideMasters/_rels/slideMaster27.xml.rels><?xml version="1.0" encoding="UTF-8" standalone="yes"?>
<Relationships xmlns="http://schemas.openxmlformats.org/package/2006/relationships"><Relationship Id="rId2" Type="http://schemas.openxmlformats.org/officeDocument/2006/relationships/theme" Target="../theme/theme27.xml"/><Relationship Id="rId1" Type="http://schemas.openxmlformats.org/officeDocument/2006/relationships/slideLayout" Target="../slideLayouts/slideLayout44.xml"/></Relationships>
</file>

<file path=ppt/slideMasters/_rels/slideMaster28.xml.rels><?xml version="1.0" encoding="UTF-8" standalone="yes"?>
<Relationships xmlns="http://schemas.openxmlformats.org/package/2006/relationships"><Relationship Id="rId2" Type="http://schemas.openxmlformats.org/officeDocument/2006/relationships/theme" Target="../theme/theme28.xml"/><Relationship Id="rId1" Type="http://schemas.openxmlformats.org/officeDocument/2006/relationships/slideLayout" Target="../slideLayouts/slideLayout45.xml"/></Relationships>
</file>

<file path=ppt/slideMasters/_rels/slideMaster29.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29.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30.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30.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31.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31.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8.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9.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20.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theme" Target="../theme/theme9.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81579D9-452F-4C29-A011-B7AE3F8F110C}" type="slidenum">
              <a:rPr lang="lv-LV" smtClean="0"/>
              <a:pPr>
                <a:defRPr/>
              </a:pPr>
              <a:t>‹#›</a:t>
            </a:fld>
            <a:endParaRPr lang="lv-LV"/>
          </a:p>
        </p:txBody>
      </p:sp>
    </p:spTree>
  </p:cSld>
  <p:clrMap bg1="lt1" tx1="dk1" bg2="lt2" tx2="dk2" accent1="accent1" accent2="accent2" accent3="accent3" accent4="accent4" accent5="accent5" accent6="accent6" hlink="hlink" folHlink="folHlink"/>
  <p:sldLayoutIdLst>
    <p:sldLayoutId id="2147484047" r:id="rId1"/>
    <p:sldLayoutId id="2147484048" r:id="rId2"/>
  </p:sldLayoutIdLst>
  <p:transition>
    <p:fade/>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77"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79" r:id="rId1"/>
    <p:sldLayoutId id="2147484117" r:id="rId2"/>
    <p:sldLayoutId id="2147484118" r:id="rId3"/>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81"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83"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85"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87"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8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91"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93"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95"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97"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9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01"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03"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05"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07"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09"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A5C28-A9AF-48F7-A492-117CD84F551A}" type="slidenum">
              <a:rPr lang="en-US">
                <a:solidFill>
                  <a:prstClr val="black">
                    <a:tint val="75000"/>
                  </a:prstClr>
                </a:solidFill>
              </a:rPr>
              <a:pPr/>
              <a:t>‹#›</a:t>
            </a:fld>
            <a:endParaRPr lang="en-US">
              <a:solidFill>
                <a:prstClr val="black">
                  <a:tint val="75000"/>
                </a:prstClr>
              </a:solidFill>
            </a:endParaRPr>
          </a:p>
        </p:txBody>
      </p:sp>
    </p:spTree>
  </p:cSld>
  <p:clrMap bg1="dk1" tx1="lt1" bg2="dk2" tx2="lt2" accent1="accent1" accent2="accent2" accent3="accent3" accent4="accent4" accent5="accent5" accent6="accent6" hlink="hlink" folHlink="folHlink"/>
  <p:sldLayoutIdLst>
    <p:sldLayoutId id="2147484111"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13"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lv-LV" smtClean="0"/>
              <a:t>انقر لتحرير نمط العنوان الرئيسي</a:t>
            </a:r>
            <a:endParaRPr lang="lv-LV"/>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lv-LV" smtClean="0"/>
              <a:t>انقر لتحرير أنماط النص الرئيسي</a:t>
            </a:r>
          </a:p>
          <a:p>
            <a:pPr lvl="1"/>
            <a:r>
              <a:rPr lang="lv-LV" smtClean="0"/>
              <a:t>المستوى الثاني</a:t>
            </a:r>
          </a:p>
          <a:p>
            <a:pPr lvl="2"/>
            <a:r>
              <a:rPr lang="lv-LV" smtClean="0"/>
              <a:t>المستوى الثالث</a:t>
            </a:r>
          </a:p>
          <a:p>
            <a:pPr lvl="3"/>
            <a:r>
              <a:rPr lang="lv-LV" smtClean="0"/>
              <a:t>المستوى الرابع</a:t>
            </a:r>
          </a:p>
          <a:p>
            <a:pPr lvl="4"/>
            <a:r>
              <a:rPr lang="lv-LV" smtClean="0"/>
              <a:t>المستوى الخامس</a:t>
            </a:r>
            <a:endParaRPr lang="lv-LV"/>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lv-LV"/>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lv-LV"/>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D81579D9-452F-4C29-A011-B7AE3F8F110C}" type="slidenum">
              <a:rPr lang="lv-LV" smtClean="0"/>
              <a:pPr>
                <a:defRPr/>
              </a:pPr>
              <a:t>‹#›</a:t>
            </a:fld>
            <a:endParaRPr lang="lv-LV"/>
          </a:p>
        </p:txBody>
      </p:sp>
    </p:spTree>
  </p:cSld>
  <p:clrMap bg1="lt1" tx1="dk1" bg2="lt2" tx2="dk2" accent1="accent1" accent2="accent2" accent3="accent3" accent4="accent4" accent5="accent5" accent6="accent6" hlink="hlink" folHlink="folHlink"/>
  <p:sldLayoutIdLst>
    <p:sldLayoutId id="2147484245"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hf sldNum="0"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62" r:id="rId1"/>
    <p:sldLayoutId id="2147484063"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AFC588-B8B2-4101-A6D4-CF8636EB2D04}"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4257" r:id="rId1"/>
    <p:sldLayoutId id="2147484258" r:id="rId2"/>
    <p:sldLayoutId id="2147484259" r:id="rId3"/>
    <p:sldLayoutId id="2147484260" r:id="rId4"/>
    <p:sldLayoutId id="2147484261" r:id="rId5"/>
    <p:sldLayoutId id="2147484262" r:id="rId6"/>
    <p:sldLayoutId id="2147484263" r:id="rId7"/>
    <p:sldLayoutId id="2147484264" r:id="rId8"/>
    <p:sldLayoutId id="2147484265" r:id="rId9"/>
    <p:sldLayoutId id="2147484266" r:id="rId10"/>
    <p:sldLayoutId id="2147484267" r:id="rId11"/>
  </p:sldLayoutIdLst>
  <p:hf sldNum="0"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3"/>
            <a:ext cx="8229600" cy="1143000"/>
          </a:xfrm>
          <a:prstGeom prst="rect">
            <a:avLst/>
          </a:prstGeom>
        </p:spPr>
        <p:txBody>
          <a:bodyPr vert="horz" lIns="93957" tIns="46979" rIns="93957" bIns="469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pPr>
              <a:defRPr/>
            </a:pPr>
            <a:endParaRPr lang="lv-LV"/>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pPr>
              <a:defRPr/>
            </a:pPr>
            <a:endParaRPr lang="lv-LV"/>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pPr>
              <a:defRPr/>
            </a:pPr>
            <a:fld id="{D81579D9-452F-4C29-A011-B7AE3F8F110C}" type="slidenum">
              <a:rPr lang="lv-LV" smtClean="0"/>
              <a:pPr>
                <a:defRPr/>
              </a:pPr>
              <a:t>‹#›</a:t>
            </a:fld>
            <a:endParaRPr lang="lv-LV"/>
          </a:p>
        </p:txBody>
      </p:sp>
    </p:spTree>
  </p:cSld>
  <p:clrMap bg1="lt1" tx1="dk1" bg2="lt2" tx2="dk2" accent1="accent1" accent2="accent2" accent3="accent3" accent4="accent4" accent5="accent5" accent6="accent6" hlink="hlink" folHlink="folHlink"/>
  <p:sldLayoutIdLst>
    <p:sldLayoutId id="2147484449" r:id="rId1"/>
    <p:sldLayoutId id="2147484450" r:id="rId2"/>
    <p:sldLayoutId id="2147484451" r:id="rId3"/>
    <p:sldLayoutId id="2147484452" r:id="rId4"/>
    <p:sldLayoutId id="2147484453" r:id="rId5"/>
    <p:sldLayoutId id="2147484454" r:id="rId6"/>
    <p:sldLayoutId id="2147484455" r:id="rId7"/>
    <p:sldLayoutId id="2147484456" r:id="rId8"/>
    <p:sldLayoutId id="2147484457" r:id="rId9"/>
    <p:sldLayoutId id="2147484458" r:id="rId10"/>
    <p:sldLayoutId id="2147484459" r:id="rId11"/>
  </p:sldLayoutIdLst>
  <p:timing>
    <p:tnLst>
      <p:par>
        <p:cTn id="1" dur="indefinite" restart="never" nodeType="tmRoot"/>
      </p:par>
    </p:tnLst>
  </p:timing>
  <p:hf sldNum="0" hdr="0" ftr="0" dt="0"/>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65"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67"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6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71"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73"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75" r:id="rId1"/>
    <p:sldLayoutId id="2147484114" r:id="rId2"/>
    <p:sldLayoutId id="2147484115" r:id="rId3"/>
    <p:sldLayoutId id="2147484116" r:id="rId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9.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3848" y="5949280"/>
            <a:ext cx="2664296" cy="323165"/>
          </a:xfrm>
          <a:prstGeom prst="rect">
            <a:avLst/>
          </a:prstGeom>
          <a:noFill/>
        </p:spPr>
        <p:txBody>
          <a:bodyPr wrap="square" rtlCol="0">
            <a:spAutoFit/>
          </a:bodyPr>
          <a:lstStyle/>
          <a:p>
            <a:pPr algn="ctr"/>
            <a:r>
              <a:rPr lang="lv-LV" sz="1500" dirty="0" smtClean="0">
                <a:latin typeface="+mj-lt"/>
              </a:rPr>
              <a:t>2022</a:t>
            </a:r>
            <a:endParaRPr lang="lv-LV" sz="1500" dirty="0">
              <a:latin typeface="+mj-lt"/>
            </a:endParaRPr>
          </a:p>
        </p:txBody>
      </p:sp>
    </p:spTree>
    <p:extLst>
      <p:ext uri="{BB962C8B-B14F-4D97-AF65-F5344CB8AC3E}">
        <p14:creationId xmlns:p14="http://schemas.microsoft.com/office/powerpoint/2010/main" val="26151729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2037568" y="296652"/>
            <a:ext cx="7061848" cy="1080120"/>
          </a:xfrm>
          <a:prstGeom prst="rect">
            <a:avLst/>
          </a:prstGeom>
        </p:spPr>
        <p:txBody>
          <a:bodyPr vert="horz" lIns="93957" tIns="46979" rIns="93957" bIns="46979" rtlCol="0" anchor="ctr">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a:defRPr sz="2100" b="1" i="0" u="none" strike="noStrike" kern="1200" baseline="0">
                <a:solidFill>
                  <a:srgbClr val="1F497D">
                    <a:lumMod val="75000"/>
                  </a:srgbClr>
                </a:solidFill>
                <a:latin typeface="+mn-lt"/>
                <a:ea typeface="+mn-ea"/>
                <a:cs typeface="+mn-cs"/>
              </a:defRPr>
            </a:pPr>
            <a:r>
              <a:rPr lang="lv-LV" sz="1800" b="1" dirty="0" smtClean="0">
                <a:solidFill>
                  <a:schemeClr val="tx2"/>
                </a:solidFill>
                <a:latin typeface="Verdana"/>
              </a:rPr>
              <a:t>PMLP izsniegto un izsniedzamo personu apliecinošu (PAD) dokumentu skaits (</a:t>
            </a:r>
            <a:r>
              <a:rPr lang="lv-LV" sz="1800" dirty="0" smtClean="0">
                <a:solidFill>
                  <a:schemeClr val="tx2"/>
                </a:solidFill>
                <a:latin typeface="Verdana"/>
              </a:rPr>
              <a:t>pases un </a:t>
            </a:r>
            <a:r>
              <a:rPr lang="lv-LV" sz="1800" dirty="0" err="1" smtClean="0">
                <a:solidFill>
                  <a:schemeClr val="tx2"/>
                </a:solidFill>
                <a:latin typeface="Verdana"/>
              </a:rPr>
              <a:t>eID</a:t>
            </a:r>
            <a:r>
              <a:rPr lang="lv-LV" sz="1800" dirty="0" smtClean="0">
                <a:solidFill>
                  <a:schemeClr val="tx2"/>
                </a:solidFill>
                <a:latin typeface="Verdana"/>
              </a:rPr>
              <a:t>) </a:t>
            </a:r>
          </a:p>
          <a:p>
            <a:pPr algn="ctr">
              <a:defRPr sz="2100" b="1" i="0" u="none" strike="noStrike" kern="1200" baseline="0">
                <a:solidFill>
                  <a:srgbClr val="1F497D">
                    <a:lumMod val="75000"/>
                  </a:srgbClr>
                </a:solidFill>
                <a:latin typeface="+mn-lt"/>
                <a:ea typeface="+mn-ea"/>
                <a:cs typeface="+mn-cs"/>
              </a:defRPr>
            </a:pPr>
            <a:r>
              <a:rPr lang="lv-LV" sz="1800" dirty="0" smtClean="0">
                <a:solidFill>
                  <a:schemeClr val="tx2"/>
                </a:solidFill>
                <a:latin typeface="Verdana"/>
              </a:rPr>
              <a:t>(2012-2025)</a:t>
            </a:r>
          </a:p>
        </p:txBody>
      </p:sp>
      <p:graphicFrame>
        <p:nvGraphicFramePr>
          <p:cNvPr id="5" name="Chart 4"/>
          <p:cNvGraphicFramePr>
            <a:graphicFrameLocks/>
          </p:cNvGraphicFramePr>
          <p:nvPr>
            <p:extLst>
              <p:ext uri="{D42A27DB-BD31-4B8C-83A1-F6EECF244321}">
                <p14:modId xmlns:p14="http://schemas.microsoft.com/office/powerpoint/2010/main" val="3513841589"/>
              </p:ext>
            </p:extLst>
          </p:nvPr>
        </p:nvGraphicFramePr>
        <p:xfrm>
          <a:off x="55413" y="980728"/>
          <a:ext cx="8991912" cy="4998371"/>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4860032" y="5631509"/>
            <a:ext cx="288032" cy="101747"/>
          </a:xfrm>
          <a:prstGeom prst="rect">
            <a:avLst/>
          </a:prstGeom>
          <a:solidFill>
            <a:schemeClr val="accent6">
              <a:lumMod val="40000"/>
              <a:lumOff val="60000"/>
            </a:schemeClr>
          </a:solidFill>
          <a:ln w="952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350" b="1" dirty="0" smtClean="0">
                <a:solidFill>
                  <a:schemeClr val="accent2"/>
                </a:solidFill>
              </a:rPr>
              <a:t>398</a:t>
            </a:r>
            <a:endParaRPr lang="lv-LV" sz="350" b="1" dirty="0">
              <a:solidFill>
                <a:schemeClr val="accent2"/>
              </a:solidFill>
            </a:endParaRPr>
          </a:p>
        </p:txBody>
      </p:sp>
      <p:sp>
        <p:nvSpPr>
          <p:cNvPr id="7" name="Rectangle 6"/>
          <p:cNvSpPr/>
          <p:nvPr/>
        </p:nvSpPr>
        <p:spPr>
          <a:xfrm>
            <a:off x="1853238" y="5631509"/>
            <a:ext cx="136753" cy="119043"/>
          </a:xfrm>
          <a:prstGeom prst="rect">
            <a:avLst/>
          </a:prstGeom>
          <a:solidFill>
            <a:schemeClr val="accent4">
              <a:lumMod val="40000"/>
              <a:lumOff val="60000"/>
            </a:schemeClr>
          </a:solidFill>
          <a:ln w="952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FFCC99"/>
              </a:solidFill>
            </a:endParaRPr>
          </a:p>
        </p:txBody>
      </p:sp>
      <p:sp>
        <p:nvSpPr>
          <p:cNvPr id="8" name="Rectangle 7"/>
          <p:cNvSpPr/>
          <p:nvPr/>
        </p:nvSpPr>
        <p:spPr>
          <a:xfrm>
            <a:off x="1712088" y="5633972"/>
            <a:ext cx="141150" cy="119728"/>
          </a:xfrm>
          <a:prstGeom prst="rect">
            <a:avLst/>
          </a:prstGeom>
          <a:solidFill>
            <a:schemeClr val="accent2">
              <a:lumMod val="20000"/>
              <a:lumOff val="80000"/>
            </a:schemeClr>
          </a:solidFill>
          <a:ln w="9525">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FFCC99"/>
              </a:solidFill>
            </a:endParaRPr>
          </a:p>
        </p:txBody>
      </p:sp>
      <p:graphicFrame>
        <p:nvGraphicFramePr>
          <p:cNvPr id="9" name="Chart 8"/>
          <p:cNvGraphicFramePr>
            <a:graphicFrameLocks/>
          </p:cNvGraphicFramePr>
          <p:nvPr>
            <p:extLst>
              <p:ext uri="{D42A27DB-BD31-4B8C-83A1-F6EECF244321}">
                <p14:modId xmlns:p14="http://schemas.microsoft.com/office/powerpoint/2010/main" val="2445751683"/>
              </p:ext>
            </p:extLst>
          </p:nvPr>
        </p:nvGraphicFramePr>
        <p:xfrm>
          <a:off x="4860032" y="1494696"/>
          <a:ext cx="3168352" cy="3688588"/>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1661" y="5876577"/>
            <a:ext cx="9099416" cy="981423"/>
          </a:xfrm>
          <a:prstGeom prst="rect">
            <a:avLst/>
          </a:prstGeom>
          <a:solidFill>
            <a:schemeClr val="bg1"/>
          </a:solidFill>
        </p:spPr>
        <p:txBody>
          <a:bodyPr wrap="square" rtlCol="0">
            <a:spAutoFit/>
          </a:bodyPr>
          <a:lstStyle/>
          <a:p>
            <a:pPr algn="ctr">
              <a:lnSpc>
                <a:spcPct val="107000"/>
              </a:lnSpc>
              <a:spcAft>
                <a:spcPts val="0"/>
              </a:spcAft>
            </a:pPr>
            <a:r>
              <a:rPr lang="lv-LV" sz="900" dirty="0" smtClean="0">
                <a:solidFill>
                  <a:schemeClr val="tx2"/>
                </a:solidFill>
              </a:rPr>
              <a:t>*Norādīts </a:t>
            </a:r>
            <a:r>
              <a:rPr lang="lv-LV" sz="900" dirty="0">
                <a:solidFill>
                  <a:schemeClr val="tx2"/>
                </a:solidFill>
              </a:rPr>
              <a:t>gan 2022.gadā, gan 2023.gadā izsniedzamo PAD skaits atbilstoši MK 27.07.2011. rīkojumā Nr.347 noteiktajam plānam, kā arī 2022.gada un 2023.gada prognoze, kas </a:t>
            </a:r>
            <a:r>
              <a:rPr lang="lv-LV" sz="900" dirty="0" smtClean="0">
                <a:solidFill>
                  <a:schemeClr val="tx2"/>
                </a:solidFill>
              </a:rPr>
              <a:t>paredz </a:t>
            </a:r>
            <a:r>
              <a:rPr lang="lv-LV" sz="900" dirty="0">
                <a:solidFill>
                  <a:schemeClr val="tx2"/>
                </a:solidFill>
              </a:rPr>
              <a:t>lielāku izsniedzamo PAD skaitu, ņemot vērā, ka iepriekšējos gados saistībā ar Covid-19 izplatības rezultātā ieviestajiem ierobežojumiem, mazo klientu </a:t>
            </a:r>
            <a:r>
              <a:rPr lang="lv-LV" sz="900" dirty="0" smtClean="0">
                <a:solidFill>
                  <a:schemeClr val="tx2"/>
                </a:solidFill>
              </a:rPr>
              <a:t>aktivitāti un to, </a:t>
            </a:r>
            <a:r>
              <a:rPr lang="lv-LV" sz="900" dirty="0">
                <a:solidFill>
                  <a:schemeClr val="tx2"/>
                </a:solidFill>
              </a:rPr>
              <a:t>ka pārejas periods, kurā personām, saņemot pasi, noteikta prasība saņemt arī </a:t>
            </a:r>
            <a:r>
              <a:rPr lang="lv-LV" sz="900" dirty="0" err="1">
                <a:solidFill>
                  <a:schemeClr val="tx2"/>
                </a:solidFill>
              </a:rPr>
              <a:t>eID</a:t>
            </a:r>
            <a:r>
              <a:rPr lang="lv-LV" sz="900" dirty="0">
                <a:solidFill>
                  <a:schemeClr val="tx2"/>
                </a:solidFill>
              </a:rPr>
              <a:t> </a:t>
            </a:r>
            <a:r>
              <a:rPr lang="lv-LV" sz="900" dirty="0" smtClean="0">
                <a:solidFill>
                  <a:schemeClr val="tx2"/>
                </a:solidFill>
              </a:rPr>
              <a:t>karti, tika samazināts </a:t>
            </a:r>
            <a:r>
              <a:rPr lang="lv-LV" sz="900" dirty="0">
                <a:solidFill>
                  <a:schemeClr val="tx2"/>
                </a:solidFill>
              </a:rPr>
              <a:t>no 4 uz 2 </a:t>
            </a:r>
            <a:r>
              <a:rPr lang="lv-LV" sz="900" dirty="0" smtClean="0">
                <a:solidFill>
                  <a:schemeClr val="tx2"/>
                </a:solidFill>
              </a:rPr>
              <a:t>gadiem, radījis </a:t>
            </a:r>
            <a:r>
              <a:rPr lang="lv-LV" sz="900" dirty="0">
                <a:solidFill>
                  <a:schemeClr val="tx2"/>
                </a:solidFill>
              </a:rPr>
              <a:t>izsniedzamo PAD </a:t>
            </a:r>
            <a:r>
              <a:rPr lang="lv-LV" sz="900" dirty="0" smtClean="0">
                <a:solidFill>
                  <a:schemeClr val="tx2"/>
                </a:solidFill>
              </a:rPr>
              <a:t>uzkrājumu, </a:t>
            </a:r>
            <a:r>
              <a:rPr lang="lv-LV" sz="900" dirty="0">
                <a:solidFill>
                  <a:schemeClr val="tx2"/>
                </a:solidFill>
              </a:rPr>
              <a:t>kā arī </a:t>
            </a:r>
            <a:r>
              <a:rPr lang="lv-LV" sz="900" dirty="0" smtClean="0">
                <a:solidFill>
                  <a:schemeClr val="tx2"/>
                </a:solidFill>
              </a:rPr>
              <a:t>to, </a:t>
            </a:r>
            <a:r>
              <a:rPr lang="lv-LV" sz="900" dirty="0">
                <a:solidFill>
                  <a:schemeClr val="tx2"/>
                </a:solidFill>
              </a:rPr>
              <a:t>ka </a:t>
            </a:r>
            <a:r>
              <a:rPr lang="lv-LV" sz="900" dirty="0" smtClean="0">
                <a:solidFill>
                  <a:schemeClr val="tx2"/>
                </a:solidFill>
              </a:rPr>
              <a:t>no 01.01.2022</a:t>
            </a:r>
            <a:r>
              <a:rPr lang="lv-LV" sz="900" dirty="0">
                <a:solidFill>
                  <a:schemeClr val="tx2"/>
                </a:solidFill>
              </a:rPr>
              <a:t>. </a:t>
            </a:r>
            <a:r>
              <a:rPr lang="lv-LV" sz="900" dirty="0" smtClean="0">
                <a:solidFill>
                  <a:schemeClr val="tx2"/>
                </a:solidFill>
              </a:rPr>
              <a:t>atsevišķu personu grupām braukšanas maksas atvieglojumu saņemšanai sabiedriskajā </a:t>
            </a:r>
            <a:r>
              <a:rPr lang="lv-LV" sz="900" dirty="0">
                <a:solidFill>
                  <a:schemeClr val="tx2"/>
                </a:solidFill>
              </a:rPr>
              <a:t>transportlīdzeklī </a:t>
            </a:r>
            <a:r>
              <a:rPr lang="lv-LV" sz="900" dirty="0" smtClean="0">
                <a:solidFill>
                  <a:schemeClr val="tx2"/>
                </a:solidFill>
              </a:rPr>
              <a:t>ir iespēja identificēties </a:t>
            </a:r>
            <a:r>
              <a:rPr lang="lv-LV" sz="900" dirty="0">
                <a:solidFill>
                  <a:schemeClr val="tx2"/>
                </a:solidFill>
              </a:rPr>
              <a:t>elektroniski ar </a:t>
            </a:r>
            <a:r>
              <a:rPr lang="lv-LV" sz="900" dirty="0" err="1" smtClean="0">
                <a:solidFill>
                  <a:schemeClr val="tx2"/>
                </a:solidFill>
              </a:rPr>
              <a:t>eID</a:t>
            </a:r>
            <a:r>
              <a:rPr lang="lv-LV" sz="900" dirty="0" smtClean="0">
                <a:solidFill>
                  <a:schemeClr val="tx2"/>
                </a:solidFill>
              </a:rPr>
              <a:t> karti, </a:t>
            </a:r>
            <a:r>
              <a:rPr lang="lv-LV" sz="900" dirty="0">
                <a:solidFill>
                  <a:schemeClr val="tx2"/>
                </a:solidFill>
              </a:rPr>
              <a:t>kas papildināta ar speciālu </a:t>
            </a:r>
            <a:r>
              <a:rPr lang="lv-LV" sz="900" dirty="0" smtClean="0">
                <a:solidFill>
                  <a:schemeClr val="tx2"/>
                </a:solidFill>
              </a:rPr>
              <a:t>funkcionalitāti, taču priekšrocību izmantošanai personas rīcībā ir jābūt </a:t>
            </a:r>
            <a:r>
              <a:rPr lang="lv-LV" sz="900" dirty="0" err="1" smtClean="0">
                <a:solidFill>
                  <a:schemeClr val="tx2"/>
                </a:solidFill>
              </a:rPr>
              <a:t>eID</a:t>
            </a:r>
            <a:r>
              <a:rPr lang="lv-LV" sz="900" dirty="0" smtClean="0">
                <a:solidFill>
                  <a:schemeClr val="tx2"/>
                </a:solidFill>
              </a:rPr>
              <a:t> kartei, kas izsniegta pēc 2019.gada septembra un kas papildināta ar minēto funkcionalitāti, kas nozīmē, ka daļai personu </a:t>
            </a:r>
            <a:r>
              <a:rPr lang="lv-LV" sz="900" dirty="0" err="1" smtClean="0">
                <a:solidFill>
                  <a:schemeClr val="tx2"/>
                </a:solidFill>
              </a:rPr>
              <a:t>eID</a:t>
            </a:r>
            <a:r>
              <a:rPr lang="lv-LV" sz="900" dirty="0" smtClean="0">
                <a:solidFill>
                  <a:schemeClr val="tx2"/>
                </a:solidFill>
              </a:rPr>
              <a:t> karte jāsaņem no jauna un daļai personu esošā </a:t>
            </a:r>
            <a:r>
              <a:rPr lang="lv-LV" sz="900" dirty="0" err="1" smtClean="0">
                <a:solidFill>
                  <a:schemeClr val="tx2"/>
                </a:solidFill>
              </a:rPr>
              <a:t>eID</a:t>
            </a:r>
            <a:r>
              <a:rPr lang="lv-LV" sz="900" dirty="0" smtClean="0">
                <a:solidFill>
                  <a:schemeClr val="tx2"/>
                </a:solidFill>
              </a:rPr>
              <a:t> karte ar šo funkcionalitāti jāpapildina (ierodoties PMLP vai patstāvīgi).</a:t>
            </a:r>
            <a:endParaRPr lang="lv-LV" sz="900" dirty="0">
              <a:solidFill>
                <a:schemeClr val="tx2"/>
              </a:solidFill>
            </a:endParaRPr>
          </a:p>
        </p:txBody>
      </p:sp>
      <p:sp>
        <p:nvSpPr>
          <p:cNvPr id="12" name="Rectangle 11"/>
          <p:cNvSpPr/>
          <p:nvPr/>
        </p:nvSpPr>
        <p:spPr>
          <a:xfrm>
            <a:off x="1579642" y="5631509"/>
            <a:ext cx="132446" cy="119043"/>
          </a:xfrm>
          <a:prstGeom prst="rect">
            <a:avLst/>
          </a:prstGeom>
          <a:solidFill>
            <a:schemeClr val="accent1"/>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FFCC99"/>
              </a:solidFill>
            </a:endParaRPr>
          </a:p>
        </p:txBody>
      </p:sp>
      <p:graphicFrame>
        <p:nvGraphicFramePr>
          <p:cNvPr id="11" name="Chart 10"/>
          <p:cNvGraphicFramePr>
            <a:graphicFrameLocks/>
          </p:cNvGraphicFramePr>
          <p:nvPr>
            <p:extLst>
              <p:ext uri="{D42A27DB-BD31-4B8C-83A1-F6EECF244321}">
                <p14:modId xmlns:p14="http://schemas.microsoft.com/office/powerpoint/2010/main" val="3403708771"/>
              </p:ext>
            </p:extLst>
          </p:nvPr>
        </p:nvGraphicFramePr>
        <p:xfrm>
          <a:off x="5796136" y="-99392"/>
          <a:ext cx="2088231" cy="54006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24568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496" y="1556792"/>
            <a:ext cx="9073008" cy="518457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lv-LV" sz="1200" dirty="0"/>
          </a:p>
        </p:txBody>
      </p:sp>
      <p:sp>
        <p:nvSpPr>
          <p:cNvPr id="6" name="Title 3"/>
          <p:cNvSpPr txBox="1">
            <a:spLocks/>
          </p:cNvSpPr>
          <p:nvPr/>
        </p:nvSpPr>
        <p:spPr>
          <a:xfrm>
            <a:off x="1835696" y="315268"/>
            <a:ext cx="6408712" cy="1094954"/>
          </a:xfrm>
          <a:prstGeom prst="rect">
            <a:avLst/>
          </a:prstGeom>
        </p:spPr>
        <p:txBody>
          <a:bodyPr vert="horz" lIns="93957" tIns="46979" rIns="93957" bIns="46979" rtlCol="0" anchor="ctr">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a:defRPr sz="2100" b="1" i="0" u="none" strike="noStrike" kern="1200" baseline="0">
                <a:solidFill>
                  <a:srgbClr val="1F497D">
                    <a:lumMod val="75000"/>
                  </a:srgbClr>
                </a:solidFill>
                <a:latin typeface="+mn-lt"/>
                <a:ea typeface="+mn-ea"/>
                <a:cs typeface="+mn-cs"/>
              </a:defRPr>
            </a:pPr>
            <a:r>
              <a:rPr lang="lv-LV" sz="2100" dirty="0" smtClean="0">
                <a:solidFill>
                  <a:schemeClr val="tx2"/>
                </a:solidFill>
                <a:latin typeface="Verdana"/>
              </a:rPr>
              <a:t>Personu apliecinošu dokumentu pieprasījuma iemesli</a:t>
            </a:r>
          </a:p>
        </p:txBody>
      </p:sp>
      <p:sp>
        <p:nvSpPr>
          <p:cNvPr id="5" name="TextBox 4"/>
          <p:cNvSpPr txBox="1"/>
          <p:nvPr/>
        </p:nvSpPr>
        <p:spPr>
          <a:xfrm>
            <a:off x="127673" y="1640612"/>
            <a:ext cx="8888653" cy="4971574"/>
          </a:xfrm>
          <a:prstGeom prst="roundRect">
            <a:avLst/>
          </a:prstGeom>
          <a:solidFill>
            <a:schemeClr val="accent1">
              <a:lumMod val="20000"/>
              <a:lumOff val="80000"/>
            </a:schemeClr>
          </a:solidFill>
          <a:ln>
            <a:solidFill>
              <a:schemeClr val="tx2"/>
            </a:solidFill>
          </a:ln>
        </p:spPr>
        <p:txBody>
          <a:bodyPr wrap="square" rtlCol="0">
            <a:spAutoFit/>
          </a:bodyPr>
          <a:lstStyle/>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p:txBody>
      </p:sp>
      <p:sp>
        <p:nvSpPr>
          <p:cNvPr id="2" name="TextBox 1"/>
          <p:cNvSpPr txBox="1"/>
          <p:nvPr/>
        </p:nvSpPr>
        <p:spPr>
          <a:xfrm>
            <a:off x="265223" y="1875463"/>
            <a:ext cx="8613551" cy="5139869"/>
          </a:xfrm>
          <a:prstGeom prst="rect">
            <a:avLst/>
          </a:prstGeom>
          <a:noFill/>
        </p:spPr>
        <p:txBody>
          <a:bodyPr wrap="square" rtlCol="0">
            <a:spAutoFit/>
          </a:bodyPr>
          <a:lstStyle/>
          <a:p>
            <a:pPr marL="342900" lvl="0" indent="-342900">
              <a:buFont typeface="+mj-lt"/>
              <a:buAutoNum type="arabicPeriod"/>
            </a:pPr>
            <a:r>
              <a:rPr lang="lv-LV" sz="1600" dirty="0" smtClean="0">
                <a:solidFill>
                  <a:srgbClr val="1F497D"/>
                </a:solidFill>
              </a:rPr>
              <a:t>2022.gadā </a:t>
            </a:r>
            <a:r>
              <a:rPr lang="lv-LV" sz="1600" dirty="0">
                <a:solidFill>
                  <a:srgbClr val="1F497D"/>
                </a:solidFill>
              </a:rPr>
              <a:t>iesākās kārtējais </a:t>
            </a:r>
            <a:r>
              <a:rPr lang="lv-LV" sz="1600" b="1" dirty="0">
                <a:solidFill>
                  <a:srgbClr val="1F497D"/>
                </a:solidFill>
              </a:rPr>
              <a:t>10 </a:t>
            </a:r>
            <a:r>
              <a:rPr lang="lv-LV" sz="1600" b="1" dirty="0" smtClean="0">
                <a:solidFill>
                  <a:srgbClr val="1F497D"/>
                </a:solidFill>
              </a:rPr>
              <a:t>gadu cikls, </a:t>
            </a:r>
            <a:r>
              <a:rPr lang="lv-LV" sz="1600" b="1" dirty="0">
                <a:solidFill>
                  <a:srgbClr val="1F497D"/>
                </a:solidFill>
              </a:rPr>
              <a:t>kad ievērojamam daudzumam Latvijas iedzīvotāju </a:t>
            </a:r>
            <a:r>
              <a:rPr lang="lv-LV" sz="1600" b="1" dirty="0" smtClean="0">
                <a:solidFill>
                  <a:srgbClr val="1F497D"/>
                </a:solidFill>
              </a:rPr>
              <a:t>nepieciešams mainīt personu apliecinošu dokumentu (3 gadu periods).</a:t>
            </a:r>
          </a:p>
          <a:p>
            <a:pPr lvl="0"/>
            <a:endParaRPr lang="lv-LV" sz="1600" b="1" dirty="0" smtClean="0">
              <a:solidFill>
                <a:srgbClr val="1F497D"/>
              </a:solidFill>
            </a:endParaRPr>
          </a:p>
          <a:p>
            <a:r>
              <a:rPr lang="lv-LV" sz="1600" dirty="0" smtClean="0">
                <a:solidFill>
                  <a:srgbClr val="1F497D"/>
                </a:solidFill>
              </a:rPr>
              <a:t>2. </a:t>
            </a:r>
            <a:r>
              <a:rPr lang="lv-LV" sz="1600" u="sng" dirty="0" smtClean="0">
                <a:solidFill>
                  <a:srgbClr val="1F497D"/>
                </a:solidFill>
              </a:rPr>
              <a:t>Covid-19 vīrusa infekcijas ietekme</a:t>
            </a:r>
            <a:r>
              <a:rPr lang="lv-LV" sz="1600" dirty="0" smtClean="0">
                <a:solidFill>
                  <a:srgbClr val="1F497D"/>
                </a:solidFill>
              </a:rPr>
              <a:t>:</a:t>
            </a:r>
          </a:p>
          <a:p>
            <a:pPr lvl="1"/>
            <a:r>
              <a:rPr lang="lv-LV" sz="1600" dirty="0" smtClean="0">
                <a:solidFill>
                  <a:srgbClr val="1F497D"/>
                </a:solidFill>
              </a:rPr>
              <a:t>-  </a:t>
            </a:r>
            <a:r>
              <a:rPr lang="lv-LV" sz="1600" b="1" dirty="0" smtClean="0">
                <a:solidFill>
                  <a:srgbClr val="1F497D"/>
                </a:solidFill>
              </a:rPr>
              <a:t>2020.gada ārkārtas situācijā apkalpoja tikai </a:t>
            </a:r>
            <a:r>
              <a:rPr lang="lv-LV" sz="1600" dirty="0" smtClean="0">
                <a:solidFill>
                  <a:srgbClr val="1F497D"/>
                </a:solidFill>
              </a:rPr>
              <a:t>uzvārda maiņas, nozaudēta dokumenta, e-paraksta un uzturēšanās atļaujas saņemšanas gadījumos</a:t>
            </a:r>
            <a:r>
              <a:rPr lang="lv-LV" sz="1600" b="1" dirty="0" smtClean="0">
                <a:solidFill>
                  <a:srgbClr val="1F497D"/>
                </a:solidFill>
              </a:rPr>
              <a:t>;</a:t>
            </a:r>
          </a:p>
          <a:p>
            <a:pPr lvl="1"/>
            <a:r>
              <a:rPr lang="lv-LV" sz="1600" b="1" dirty="0" smtClean="0">
                <a:solidFill>
                  <a:srgbClr val="1F497D"/>
                </a:solidFill>
              </a:rPr>
              <a:t>-  tika noteikts</a:t>
            </a:r>
            <a:r>
              <a:rPr lang="lv-LV" sz="1600" dirty="0" smtClean="0">
                <a:solidFill>
                  <a:srgbClr val="1F497D"/>
                </a:solidFill>
              </a:rPr>
              <a:t>, ka personai, kurai beidzies personu apliecinoša dokumenta derīguma termiņš, </a:t>
            </a:r>
            <a:r>
              <a:rPr lang="lv-LV" sz="1600" b="1" dirty="0" smtClean="0">
                <a:solidFill>
                  <a:srgbClr val="1F497D"/>
                </a:solidFill>
              </a:rPr>
              <a:t>drīkst šo dokumentu izmantot vēl 2 mēnešus pēc ārkārtējās situācijas beigām;</a:t>
            </a:r>
          </a:p>
          <a:p>
            <a:pPr lvl="1"/>
            <a:r>
              <a:rPr lang="lv-LV" sz="1600" b="1" dirty="0" smtClean="0">
                <a:solidFill>
                  <a:srgbClr val="1F497D"/>
                </a:solidFill>
              </a:rPr>
              <a:t>- </a:t>
            </a:r>
            <a:r>
              <a:rPr lang="lv-LV" sz="1600" b="1" dirty="0">
                <a:solidFill>
                  <a:srgbClr val="1F497D"/>
                </a:solidFill>
              </a:rPr>
              <a:t>no 2020.gada marta klātienes pakalpojums tika sniegts tikai pēc iepriekšējā </a:t>
            </a:r>
            <a:r>
              <a:rPr lang="lv-LV" sz="1600" b="1" dirty="0" smtClean="0">
                <a:solidFill>
                  <a:srgbClr val="1F497D"/>
                </a:solidFill>
              </a:rPr>
              <a:t>pieraksta (20- 30 min) </a:t>
            </a:r>
            <a:r>
              <a:rPr lang="lv-LV" sz="1600" dirty="0">
                <a:solidFill>
                  <a:srgbClr val="1F497D"/>
                </a:solidFill>
              </a:rPr>
              <a:t>un </a:t>
            </a:r>
            <a:r>
              <a:rPr lang="lv-LV" sz="1600" b="1" dirty="0">
                <a:solidFill>
                  <a:srgbClr val="1F497D"/>
                </a:solidFill>
              </a:rPr>
              <a:t>ievērojot nepieciešamos epidemioloģiskās drošības pasākumus</a:t>
            </a:r>
            <a:r>
              <a:rPr lang="lv-LV" sz="1600" dirty="0">
                <a:solidFill>
                  <a:srgbClr val="1F497D"/>
                </a:solidFill>
              </a:rPr>
              <a:t>, kas paildzina </a:t>
            </a:r>
            <a:r>
              <a:rPr lang="lv-LV" sz="1600" dirty="0" smtClean="0">
                <a:solidFill>
                  <a:srgbClr val="1F497D"/>
                </a:solidFill>
              </a:rPr>
              <a:t>klientu pieņemšanas laiku;</a:t>
            </a:r>
          </a:p>
          <a:p>
            <a:pPr lvl="1"/>
            <a:r>
              <a:rPr lang="lv-LV" sz="1600" b="1" dirty="0" smtClean="0">
                <a:solidFill>
                  <a:srgbClr val="1F497D"/>
                </a:solidFill>
              </a:rPr>
              <a:t>- </a:t>
            </a:r>
            <a:r>
              <a:rPr lang="lv-LV" sz="1600" dirty="0">
                <a:solidFill>
                  <a:srgbClr val="1F497D"/>
                </a:solidFill>
              </a:rPr>
              <a:t>2020.gadā un 2021.gada pirmajā pusē </a:t>
            </a:r>
            <a:r>
              <a:rPr lang="lv-LV" sz="1600" b="1" dirty="0">
                <a:solidFill>
                  <a:srgbClr val="1F497D"/>
                </a:solidFill>
              </a:rPr>
              <a:t>stipri krities (</a:t>
            </a:r>
            <a:r>
              <a:rPr lang="lv-LV" sz="1600" b="1">
                <a:solidFill>
                  <a:srgbClr val="1F497D"/>
                </a:solidFill>
              </a:rPr>
              <a:t>vairāk </a:t>
            </a:r>
            <a:r>
              <a:rPr lang="lv-LV" sz="1600" b="1" smtClean="0">
                <a:solidFill>
                  <a:srgbClr val="1F497D"/>
                </a:solidFill>
              </a:rPr>
              <a:t>nekā </a:t>
            </a:r>
            <a:r>
              <a:rPr lang="lv-LV" sz="1600" b="1" dirty="0">
                <a:solidFill>
                  <a:srgbClr val="1F497D"/>
                </a:solidFill>
              </a:rPr>
              <a:t>50% apmērā) klientu pieprasījums pēc personu apliecinošiem dokumentiem,</a:t>
            </a:r>
            <a:r>
              <a:rPr lang="lv-LV" sz="1600" dirty="0">
                <a:solidFill>
                  <a:srgbClr val="1F497D"/>
                </a:solidFill>
              </a:rPr>
              <a:t> jo klienti šajā periodā neapmeklēja valsts iestādes, nevēloties inficēties ar Covid-19</a:t>
            </a:r>
            <a:r>
              <a:rPr lang="lv-LV" sz="1600" dirty="0" smtClean="0">
                <a:solidFill>
                  <a:srgbClr val="1F497D"/>
                </a:solidFill>
              </a:rPr>
              <a:t>;</a:t>
            </a:r>
            <a:endParaRPr lang="lv-LV" sz="1600" dirty="0">
              <a:solidFill>
                <a:srgbClr val="1F497D"/>
              </a:solidFill>
            </a:endParaRPr>
          </a:p>
          <a:p>
            <a:pPr lvl="1"/>
            <a:r>
              <a:rPr lang="lv-LV" sz="1600" b="1" dirty="0" smtClean="0">
                <a:solidFill>
                  <a:srgbClr val="1F497D"/>
                </a:solidFill>
              </a:rPr>
              <a:t>- </a:t>
            </a:r>
            <a:r>
              <a:rPr lang="lv-LV" sz="1600" dirty="0">
                <a:solidFill>
                  <a:srgbClr val="1F497D"/>
                </a:solidFill>
              </a:rPr>
              <a:t>aptuveni </a:t>
            </a:r>
            <a:r>
              <a:rPr lang="lv-LV" sz="1600" b="1" dirty="0">
                <a:solidFill>
                  <a:srgbClr val="1F497D"/>
                </a:solidFill>
              </a:rPr>
              <a:t>23% no PMLP TN pieejamā kopējā klientu apkalpošanas laika netika izmantots</a:t>
            </a:r>
            <a:r>
              <a:rPr lang="lv-LV" sz="1600" dirty="0">
                <a:solidFill>
                  <a:srgbClr val="1F497D"/>
                </a:solidFill>
              </a:rPr>
              <a:t>, jo klientu apkalpošanas speciālisti atradās prombūtnē </a:t>
            </a:r>
            <a:r>
              <a:rPr lang="lv-LV" sz="1600" b="1" dirty="0">
                <a:solidFill>
                  <a:srgbClr val="1F497D"/>
                </a:solidFill>
              </a:rPr>
              <a:t>Covid-19 infekcijas </a:t>
            </a:r>
            <a:r>
              <a:rPr lang="lv-LV" sz="1600" b="1" dirty="0" smtClean="0">
                <a:solidFill>
                  <a:srgbClr val="1F497D"/>
                </a:solidFill>
              </a:rPr>
              <a:t>dēļ</a:t>
            </a:r>
            <a:r>
              <a:rPr lang="lv-LV" sz="1600" dirty="0">
                <a:solidFill>
                  <a:srgbClr val="1F497D"/>
                </a:solidFill>
              </a:rPr>
              <a:t>.</a:t>
            </a:r>
          </a:p>
          <a:p>
            <a:endParaRPr lang="lv-LV" sz="1400" b="1" dirty="0" smtClean="0">
              <a:solidFill>
                <a:srgbClr val="1F497D"/>
              </a:solidFill>
            </a:endParaRPr>
          </a:p>
          <a:p>
            <a:pPr marL="342900" lvl="0" indent="-342900">
              <a:buFont typeface="+mj-lt"/>
              <a:buAutoNum type="arabicPeriod"/>
            </a:pPr>
            <a:endParaRPr lang="lv-LV" sz="1400" b="1" dirty="0" smtClean="0">
              <a:solidFill>
                <a:srgbClr val="1F497D"/>
              </a:solidFill>
            </a:endParaRPr>
          </a:p>
          <a:p>
            <a:pPr marL="342900" lvl="0" indent="-342900">
              <a:buFont typeface="+mj-lt"/>
              <a:buAutoNum type="arabicPeriod"/>
            </a:pPr>
            <a:endParaRPr lang="lv-LV" sz="1200" dirty="0" smtClean="0">
              <a:solidFill>
                <a:srgbClr val="1F497D"/>
              </a:solidFill>
            </a:endParaRPr>
          </a:p>
        </p:txBody>
      </p:sp>
    </p:spTree>
    <p:extLst>
      <p:ext uri="{BB962C8B-B14F-4D97-AF65-F5344CB8AC3E}">
        <p14:creationId xmlns:p14="http://schemas.microsoft.com/office/powerpoint/2010/main" val="3312186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520" y="1556792"/>
            <a:ext cx="8856984" cy="460851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lv-LV" sz="1200" dirty="0"/>
          </a:p>
        </p:txBody>
      </p:sp>
      <p:sp>
        <p:nvSpPr>
          <p:cNvPr id="6" name="Title 3"/>
          <p:cNvSpPr txBox="1">
            <a:spLocks/>
          </p:cNvSpPr>
          <p:nvPr/>
        </p:nvSpPr>
        <p:spPr>
          <a:xfrm>
            <a:off x="1835696" y="315268"/>
            <a:ext cx="6408712" cy="1094954"/>
          </a:xfrm>
          <a:prstGeom prst="rect">
            <a:avLst/>
          </a:prstGeom>
        </p:spPr>
        <p:txBody>
          <a:bodyPr vert="horz" lIns="93957" tIns="46979" rIns="93957" bIns="46979" rtlCol="0" anchor="ctr">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a:defRPr sz="2100" b="1" i="0" u="none" strike="noStrike" kern="1200" baseline="0">
                <a:solidFill>
                  <a:srgbClr val="1F497D">
                    <a:lumMod val="75000"/>
                  </a:srgbClr>
                </a:solidFill>
                <a:latin typeface="+mn-lt"/>
                <a:ea typeface="+mn-ea"/>
                <a:cs typeface="+mn-cs"/>
              </a:defRPr>
            </a:pPr>
            <a:r>
              <a:rPr lang="lv-LV" sz="2100" dirty="0" smtClean="0">
                <a:solidFill>
                  <a:schemeClr val="tx2"/>
                </a:solidFill>
                <a:latin typeface="Verdana"/>
              </a:rPr>
              <a:t>Personu apliecinošu dokumentu pieprasījuma iemesli</a:t>
            </a:r>
          </a:p>
        </p:txBody>
      </p:sp>
      <p:sp>
        <p:nvSpPr>
          <p:cNvPr id="5" name="TextBox 4"/>
          <p:cNvSpPr txBox="1"/>
          <p:nvPr/>
        </p:nvSpPr>
        <p:spPr>
          <a:xfrm>
            <a:off x="369617" y="1725176"/>
            <a:ext cx="8620790" cy="4086225"/>
          </a:xfrm>
          <a:prstGeom prst="roundRect">
            <a:avLst/>
          </a:prstGeom>
          <a:solidFill>
            <a:schemeClr val="accent1">
              <a:lumMod val="20000"/>
              <a:lumOff val="80000"/>
            </a:schemeClr>
          </a:solidFill>
          <a:ln>
            <a:solidFill>
              <a:schemeClr val="tx2"/>
            </a:solidFill>
          </a:ln>
        </p:spPr>
        <p:txBody>
          <a:bodyPr wrap="square" rtlCol="0">
            <a:spAutoFit/>
          </a:bodyPr>
          <a:lstStyle/>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p:txBody>
      </p:sp>
      <p:sp>
        <p:nvSpPr>
          <p:cNvPr id="2" name="TextBox 1"/>
          <p:cNvSpPr txBox="1"/>
          <p:nvPr/>
        </p:nvSpPr>
        <p:spPr>
          <a:xfrm>
            <a:off x="572324" y="2152462"/>
            <a:ext cx="8267214" cy="3231654"/>
          </a:xfrm>
          <a:prstGeom prst="rect">
            <a:avLst/>
          </a:prstGeom>
          <a:noFill/>
        </p:spPr>
        <p:txBody>
          <a:bodyPr wrap="square" rtlCol="0">
            <a:spAutoFit/>
          </a:bodyPr>
          <a:lstStyle/>
          <a:p>
            <a:pPr marL="342900" lvl="0" indent="-342900">
              <a:buFont typeface="+mj-lt"/>
              <a:buAutoNum type="arabicPeriod" startAt="3"/>
            </a:pPr>
            <a:r>
              <a:rPr lang="lv-LV" sz="1700" dirty="0" smtClean="0">
                <a:solidFill>
                  <a:srgbClr val="1F497D"/>
                </a:solidFill>
              </a:rPr>
              <a:t>Organizējot darbu tikai ar iepriekšējo pierakstu, apmēram </a:t>
            </a:r>
            <a:r>
              <a:rPr lang="lv-LV" sz="1700" b="1" dirty="0" smtClean="0">
                <a:solidFill>
                  <a:srgbClr val="1F497D"/>
                </a:solidFill>
              </a:rPr>
              <a:t>10% klientu noteiktajā laikā neatnāk </a:t>
            </a:r>
            <a:r>
              <a:rPr lang="lv-LV" sz="1700" dirty="0" smtClean="0">
                <a:solidFill>
                  <a:srgbClr val="1F497D"/>
                </a:solidFill>
              </a:rPr>
              <a:t>un pierakstu neatsaka.</a:t>
            </a:r>
          </a:p>
          <a:p>
            <a:pPr marL="342900" lvl="0" indent="-342900">
              <a:buFont typeface="+mj-lt"/>
              <a:buAutoNum type="arabicPeriod" startAt="3"/>
            </a:pPr>
            <a:endParaRPr lang="lv-LV" sz="1700" dirty="0" smtClean="0">
              <a:solidFill>
                <a:srgbClr val="1F497D"/>
              </a:solidFill>
            </a:endParaRPr>
          </a:p>
          <a:p>
            <a:pPr marL="342900" lvl="0" indent="-342900">
              <a:buFont typeface="+mj-lt"/>
              <a:buAutoNum type="arabicPeriod" startAt="3"/>
            </a:pPr>
            <a:r>
              <a:rPr lang="lv-LV" sz="1700" b="1" dirty="0" smtClean="0">
                <a:solidFill>
                  <a:srgbClr val="1F497D"/>
                </a:solidFill>
              </a:rPr>
              <a:t>Lielbritānijas izstāšanās no ES veicina pasu pieprasīšanu</a:t>
            </a:r>
            <a:r>
              <a:rPr lang="lv-LV" sz="1700" dirty="0" smtClean="0">
                <a:solidFill>
                  <a:srgbClr val="1F497D"/>
                </a:solidFill>
              </a:rPr>
              <a:t>, jo ar personas apliecību (ID karti) nav iespējams ieceļot Lielbritānijā.</a:t>
            </a:r>
          </a:p>
          <a:p>
            <a:pPr marL="342900" lvl="0" indent="-342900">
              <a:buFont typeface="+mj-lt"/>
              <a:buAutoNum type="arabicPeriod" startAt="3"/>
            </a:pPr>
            <a:endParaRPr lang="lv-LV" sz="1700" dirty="0" smtClean="0">
              <a:solidFill>
                <a:srgbClr val="1F497D"/>
              </a:solidFill>
            </a:endParaRPr>
          </a:p>
          <a:p>
            <a:pPr marL="342900" indent="-342900">
              <a:buFont typeface="+mj-lt"/>
              <a:buAutoNum type="arabicPeriod" startAt="3"/>
            </a:pPr>
            <a:r>
              <a:rPr lang="lv-LV" sz="1700" b="1" dirty="0" smtClean="0">
                <a:solidFill>
                  <a:srgbClr val="1F497D"/>
                </a:solidFill>
              </a:rPr>
              <a:t>Krievijas </a:t>
            </a:r>
            <a:r>
              <a:rPr lang="lv-LV" sz="1700" b="1" dirty="0">
                <a:solidFill>
                  <a:srgbClr val="1F497D"/>
                </a:solidFill>
              </a:rPr>
              <a:t>Federācijas izraisītais bruņotais konflikts Ukrainā pastiprinājis Latvijas pilsoņu un </a:t>
            </a:r>
            <a:r>
              <a:rPr lang="lv-LV" sz="1700" b="1" dirty="0" err="1">
                <a:solidFill>
                  <a:srgbClr val="1F497D"/>
                </a:solidFill>
              </a:rPr>
              <a:t>nepilsoņu</a:t>
            </a:r>
            <a:r>
              <a:rPr lang="lv-LV" sz="1700" b="1" dirty="0">
                <a:solidFill>
                  <a:srgbClr val="1F497D"/>
                </a:solidFill>
              </a:rPr>
              <a:t> interesi saņemt personu apliecinošu dokumentu</a:t>
            </a:r>
            <a:r>
              <a:rPr lang="lv-LV" sz="1700" dirty="0">
                <a:solidFill>
                  <a:srgbClr val="1F497D"/>
                </a:solidFill>
              </a:rPr>
              <a:t> (īpaši pieaudzis pieprasījums no personām, kas vēlas noformēt dokumentu saviem bērniem – personām līdz 15 gadu vecumam), kā arī PMLP resursi tiek novirzīti migrācijas jautājumu </a:t>
            </a:r>
            <a:r>
              <a:rPr lang="lv-LV" sz="1700" dirty="0" smtClean="0">
                <a:solidFill>
                  <a:srgbClr val="1F497D"/>
                </a:solidFill>
              </a:rPr>
              <a:t>risināšanai.</a:t>
            </a:r>
          </a:p>
          <a:p>
            <a:endParaRPr lang="lv-LV" sz="1700" dirty="0" smtClean="0">
              <a:solidFill>
                <a:srgbClr val="1F497D"/>
              </a:solidFill>
            </a:endParaRPr>
          </a:p>
        </p:txBody>
      </p:sp>
    </p:spTree>
    <p:extLst>
      <p:ext uri="{BB962C8B-B14F-4D97-AF65-F5344CB8AC3E}">
        <p14:creationId xmlns:p14="http://schemas.microsoft.com/office/powerpoint/2010/main" val="1241989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12" y="1556792"/>
            <a:ext cx="8928992" cy="489654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lv-LV" sz="1200" dirty="0"/>
          </a:p>
        </p:txBody>
      </p:sp>
      <p:sp>
        <p:nvSpPr>
          <p:cNvPr id="6" name="Title 3"/>
          <p:cNvSpPr txBox="1">
            <a:spLocks/>
          </p:cNvSpPr>
          <p:nvPr/>
        </p:nvSpPr>
        <p:spPr>
          <a:xfrm>
            <a:off x="1835696" y="315268"/>
            <a:ext cx="6408712" cy="1094954"/>
          </a:xfrm>
          <a:prstGeom prst="rect">
            <a:avLst/>
          </a:prstGeom>
        </p:spPr>
        <p:txBody>
          <a:bodyPr vert="horz" lIns="93957" tIns="46979" rIns="93957" bIns="46979" rtlCol="0" anchor="ctr">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a:defRPr sz="2100" b="1" i="0" u="none" strike="noStrike" kern="1200" baseline="0">
                <a:solidFill>
                  <a:srgbClr val="1F497D">
                    <a:lumMod val="75000"/>
                  </a:srgbClr>
                </a:solidFill>
                <a:latin typeface="+mn-lt"/>
                <a:ea typeface="+mn-ea"/>
                <a:cs typeface="+mn-cs"/>
              </a:defRPr>
            </a:pPr>
            <a:r>
              <a:rPr lang="lv-LV" sz="2100" dirty="0" smtClean="0">
                <a:solidFill>
                  <a:schemeClr val="tx2"/>
                </a:solidFill>
                <a:latin typeface="Verdana"/>
              </a:rPr>
              <a:t>Personu apliecinošu dokumentu pieprasījuma iemesli</a:t>
            </a:r>
          </a:p>
        </p:txBody>
      </p:sp>
      <p:sp>
        <p:nvSpPr>
          <p:cNvPr id="5" name="TextBox 4"/>
          <p:cNvSpPr txBox="1"/>
          <p:nvPr/>
        </p:nvSpPr>
        <p:spPr>
          <a:xfrm>
            <a:off x="329992" y="1640610"/>
            <a:ext cx="8620790" cy="4528899"/>
          </a:xfrm>
          <a:prstGeom prst="roundRect">
            <a:avLst/>
          </a:prstGeom>
          <a:solidFill>
            <a:schemeClr val="accent1">
              <a:lumMod val="20000"/>
              <a:lumOff val="80000"/>
            </a:schemeClr>
          </a:solidFill>
          <a:ln>
            <a:solidFill>
              <a:schemeClr val="tx2"/>
            </a:solidFill>
          </a:ln>
        </p:spPr>
        <p:txBody>
          <a:bodyPr wrap="square" rtlCol="0">
            <a:spAutoFit/>
          </a:bodyPr>
          <a:lstStyle/>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p:txBody>
      </p:sp>
      <p:sp>
        <p:nvSpPr>
          <p:cNvPr id="2" name="TextBox 1"/>
          <p:cNvSpPr txBox="1"/>
          <p:nvPr/>
        </p:nvSpPr>
        <p:spPr>
          <a:xfrm>
            <a:off x="539552" y="1889124"/>
            <a:ext cx="8411230" cy="4031873"/>
          </a:xfrm>
          <a:prstGeom prst="rect">
            <a:avLst/>
          </a:prstGeom>
          <a:noFill/>
        </p:spPr>
        <p:txBody>
          <a:bodyPr wrap="square" rtlCol="0">
            <a:spAutoFit/>
          </a:bodyPr>
          <a:lstStyle/>
          <a:p>
            <a:pPr marL="342900" indent="-342900">
              <a:buFont typeface="+mj-lt"/>
              <a:buAutoNum type="arabicPeriod" startAt="6"/>
            </a:pPr>
            <a:r>
              <a:rPr lang="lv-LV" sz="1600" b="1" dirty="0" smtClean="0">
                <a:solidFill>
                  <a:srgbClr val="1F497D"/>
                </a:solidFill>
              </a:rPr>
              <a:t>Apgrūtinoši </a:t>
            </a:r>
            <a:r>
              <a:rPr lang="lv-LV" sz="1600" b="1" dirty="0" smtClean="0">
                <a:solidFill>
                  <a:srgbClr val="1F497D"/>
                </a:solidFill>
              </a:rPr>
              <a:t>piesaistīt </a:t>
            </a:r>
            <a:r>
              <a:rPr lang="lv-LV" sz="1600" dirty="0">
                <a:solidFill>
                  <a:srgbClr val="1F497D"/>
                </a:solidFill>
              </a:rPr>
              <a:t>(it sevišķi Rīgā) </a:t>
            </a:r>
            <a:r>
              <a:rPr lang="lv-LV" sz="1600" dirty="0" smtClean="0">
                <a:solidFill>
                  <a:srgbClr val="1F497D"/>
                </a:solidFill>
              </a:rPr>
              <a:t>darbiniekus - klientu </a:t>
            </a:r>
            <a:r>
              <a:rPr lang="lv-LV" sz="1600" dirty="0">
                <a:solidFill>
                  <a:srgbClr val="1F497D"/>
                </a:solidFill>
              </a:rPr>
              <a:t>apkalpošanas </a:t>
            </a:r>
            <a:r>
              <a:rPr lang="lv-LV" sz="1600" dirty="0" smtClean="0">
                <a:solidFill>
                  <a:srgbClr val="1F497D"/>
                </a:solidFill>
              </a:rPr>
              <a:t>speciālistus - </a:t>
            </a:r>
            <a:r>
              <a:rPr lang="lv-LV" sz="1600" b="1" dirty="0">
                <a:solidFill>
                  <a:srgbClr val="1F497D"/>
                </a:solidFill>
              </a:rPr>
              <a:t>ar</a:t>
            </a:r>
            <a:r>
              <a:rPr lang="lv-LV" sz="1600" dirty="0">
                <a:solidFill>
                  <a:srgbClr val="1F497D"/>
                </a:solidFill>
              </a:rPr>
              <a:t> </a:t>
            </a:r>
            <a:r>
              <a:rPr lang="lv-LV" sz="1600" b="1" dirty="0">
                <a:solidFill>
                  <a:srgbClr val="1F497D"/>
                </a:solidFill>
              </a:rPr>
              <a:t>pamatalgu 675-775 eiro </a:t>
            </a:r>
            <a:r>
              <a:rPr lang="lv-LV" sz="1600" dirty="0" smtClean="0">
                <a:solidFill>
                  <a:srgbClr val="1F497D"/>
                </a:solidFill>
              </a:rPr>
              <a:t>mēnesī</a:t>
            </a:r>
            <a:r>
              <a:rPr lang="lv-LV" sz="1600" dirty="0">
                <a:solidFill>
                  <a:srgbClr val="1F497D"/>
                </a:solidFill>
              </a:rPr>
              <a:t>.</a:t>
            </a:r>
            <a:endParaRPr lang="lv-LV" sz="1600" dirty="0" smtClean="0">
              <a:solidFill>
                <a:srgbClr val="1F497D"/>
              </a:solidFill>
            </a:endParaRPr>
          </a:p>
          <a:p>
            <a:pPr marL="342900" indent="-342900">
              <a:buFont typeface="+mj-lt"/>
              <a:buAutoNum type="arabicPeriod" startAt="6"/>
            </a:pPr>
            <a:endParaRPr lang="lv-LV" sz="1600" dirty="0" smtClean="0">
              <a:solidFill>
                <a:srgbClr val="1F497D"/>
              </a:solidFill>
            </a:endParaRPr>
          </a:p>
          <a:p>
            <a:pPr marL="342900" indent="-342900">
              <a:buFont typeface="+mj-lt"/>
              <a:buAutoNum type="arabicPeriod" startAt="6"/>
            </a:pPr>
            <a:r>
              <a:rPr lang="lv-LV" sz="1600" b="1" dirty="0" smtClean="0">
                <a:solidFill>
                  <a:srgbClr val="1F497D"/>
                </a:solidFill>
              </a:rPr>
              <a:t>Nevienmērīgs dokumentu pieprasījums</a:t>
            </a:r>
            <a:r>
              <a:rPr lang="lv-LV" sz="1600" dirty="0" smtClean="0">
                <a:solidFill>
                  <a:srgbClr val="1F497D"/>
                </a:solidFill>
              </a:rPr>
              <a:t> (Rīgā un tuvākajā apkārtnē pieprasījums pārsniedz PMLP iespējas).</a:t>
            </a:r>
          </a:p>
          <a:p>
            <a:pPr marL="342900" indent="-342900">
              <a:buFont typeface="+mj-lt"/>
              <a:buAutoNum type="arabicPeriod" startAt="6"/>
            </a:pPr>
            <a:endParaRPr lang="lv-LV" sz="1600" dirty="0">
              <a:solidFill>
                <a:srgbClr val="1F497D"/>
              </a:solidFill>
            </a:endParaRPr>
          </a:p>
          <a:p>
            <a:pPr marL="342900" indent="-342900">
              <a:buFont typeface="+mj-lt"/>
              <a:buAutoNum type="arabicPeriod" startAt="6"/>
            </a:pPr>
            <a:r>
              <a:rPr lang="lv-LV" sz="1600" dirty="0" smtClean="0">
                <a:solidFill>
                  <a:srgbClr val="1F497D"/>
                </a:solidFill>
              </a:rPr>
              <a:t>No </a:t>
            </a:r>
            <a:r>
              <a:rPr lang="lv-LV" sz="1600" dirty="0">
                <a:solidFill>
                  <a:srgbClr val="1F497D"/>
                </a:solidFill>
              </a:rPr>
              <a:t>2023. gada 1. </a:t>
            </a:r>
            <a:r>
              <a:rPr lang="lv-LV" sz="1600" dirty="0" smtClean="0">
                <a:solidFill>
                  <a:srgbClr val="1F497D"/>
                </a:solidFill>
              </a:rPr>
              <a:t>janvāra personas apliecība noteikta kā </a:t>
            </a:r>
            <a:r>
              <a:rPr lang="lv-LV" sz="1600" b="1" dirty="0" smtClean="0">
                <a:solidFill>
                  <a:srgbClr val="1F497D"/>
                </a:solidFill>
              </a:rPr>
              <a:t>obligātais personu apliecinošs dokuments</a:t>
            </a:r>
            <a:r>
              <a:rPr lang="lv-LV" sz="1600" dirty="0">
                <a:solidFill>
                  <a:srgbClr val="1F497D"/>
                </a:solidFill>
              </a:rPr>
              <a:t>.</a:t>
            </a:r>
            <a:endParaRPr lang="lv-LV" sz="1600" dirty="0" smtClean="0">
              <a:solidFill>
                <a:srgbClr val="1F497D"/>
              </a:solidFill>
            </a:endParaRPr>
          </a:p>
          <a:p>
            <a:pPr marL="342900" indent="-342900">
              <a:buFont typeface="+mj-lt"/>
              <a:buAutoNum type="arabicPeriod" startAt="6"/>
            </a:pPr>
            <a:endParaRPr lang="lv-LV" sz="1600" dirty="0" smtClean="0">
              <a:solidFill>
                <a:srgbClr val="1F497D"/>
              </a:solidFill>
            </a:endParaRPr>
          </a:p>
          <a:p>
            <a:pPr marL="342900" lvl="0" indent="-342900">
              <a:buFont typeface="+mj-lt"/>
              <a:buAutoNum type="arabicPeriod" startAt="6"/>
            </a:pPr>
            <a:r>
              <a:rPr lang="lv-LV" sz="1600" b="1" dirty="0" smtClean="0">
                <a:solidFill>
                  <a:srgbClr val="1F497D"/>
                </a:solidFill>
              </a:rPr>
              <a:t>Pārejas periods</a:t>
            </a:r>
            <a:r>
              <a:rPr lang="lv-LV" sz="1600" dirty="0" smtClean="0">
                <a:solidFill>
                  <a:srgbClr val="1F497D"/>
                </a:solidFill>
              </a:rPr>
              <a:t>, kurā personām jāsaņem personas apliecība, </a:t>
            </a:r>
            <a:r>
              <a:rPr lang="lv-LV" sz="1600" b="1" dirty="0" smtClean="0">
                <a:solidFill>
                  <a:srgbClr val="1F497D"/>
                </a:solidFill>
              </a:rPr>
              <a:t>samazināts no 4 gadiem </a:t>
            </a:r>
            <a:r>
              <a:rPr lang="lv-LV" sz="1600" dirty="0" smtClean="0">
                <a:solidFill>
                  <a:srgbClr val="1F497D"/>
                </a:solidFill>
              </a:rPr>
              <a:t>(no </a:t>
            </a:r>
            <a:r>
              <a:rPr lang="lv-LV" sz="1600" dirty="0">
                <a:solidFill>
                  <a:srgbClr val="1F497D"/>
                </a:solidFill>
              </a:rPr>
              <a:t>2019. gada līdz 2022. </a:t>
            </a:r>
            <a:r>
              <a:rPr lang="lv-LV" sz="1600" dirty="0" smtClean="0">
                <a:solidFill>
                  <a:srgbClr val="1F497D"/>
                </a:solidFill>
              </a:rPr>
              <a:t>gadam) </a:t>
            </a:r>
            <a:r>
              <a:rPr lang="lv-LV" sz="1600" b="1" dirty="0" smtClean="0">
                <a:solidFill>
                  <a:srgbClr val="1F497D"/>
                </a:solidFill>
              </a:rPr>
              <a:t>uz 2 gadiem </a:t>
            </a:r>
            <a:r>
              <a:rPr lang="lv-LV" sz="1600" dirty="0" smtClean="0">
                <a:solidFill>
                  <a:srgbClr val="1F497D"/>
                </a:solidFill>
              </a:rPr>
              <a:t>(no </a:t>
            </a:r>
            <a:r>
              <a:rPr lang="lv-LV" sz="1600" dirty="0">
                <a:solidFill>
                  <a:srgbClr val="1F497D"/>
                </a:solidFill>
              </a:rPr>
              <a:t>2021. gada </a:t>
            </a:r>
            <a:r>
              <a:rPr lang="lv-LV" sz="1600" dirty="0" smtClean="0">
                <a:solidFill>
                  <a:srgbClr val="1F497D"/>
                </a:solidFill>
              </a:rPr>
              <a:t>līdz 2022</a:t>
            </a:r>
            <a:r>
              <a:rPr lang="lv-LV" sz="1600" dirty="0">
                <a:solidFill>
                  <a:srgbClr val="1F497D"/>
                </a:solidFill>
              </a:rPr>
              <a:t>. </a:t>
            </a:r>
            <a:r>
              <a:rPr lang="lv-LV" sz="1600" dirty="0" smtClean="0">
                <a:solidFill>
                  <a:srgbClr val="1F497D"/>
                </a:solidFill>
              </a:rPr>
              <a:t>gadam).</a:t>
            </a:r>
          </a:p>
          <a:p>
            <a:pPr marL="342900" lvl="0" indent="-342900">
              <a:buFont typeface="+mj-lt"/>
              <a:buAutoNum type="arabicPeriod" startAt="6"/>
            </a:pPr>
            <a:endParaRPr lang="lv-LV" sz="1600" dirty="0" smtClean="0">
              <a:solidFill>
                <a:srgbClr val="1F497D"/>
              </a:solidFill>
            </a:endParaRPr>
          </a:p>
          <a:p>
            <a:pPr marL="342900" lvl="0" indent="-342900">
              <a:buFont typeface="+mj-lt"/>
              <a:buAutoNum type="arabicPeriod" startAt="6"/>
            </a:pPr>
            <a:r>
              <a:rPr lang="lv-LV" sz="1600" dirty="0" smtClean="0">
                <a:solidFill>
                  <a:schemeClr val="tx2"/>
                </a:solidFill>
              </a:rPr>
              <a:t>No 2022. gada 1. janvāra </a:t>
            </a:r>
            <a:r>
              <a:rPr lang="lv-LV" sz="1600" dirty="0">
                <a:solidFill>
                  <a:schemeClr val="tx2"/>
                </a:solidFill>
              </a:rPr>
              <a:t>atsevišķu personu grupām </a:t>
            </a:r>
            <a:r>
              <a:rPr lang="lv-LV" sz="1600" b="1" dirty="0">
                <a:solidFill>
                  <a:schemeClr val="tx2"/>
                </a:solidFill>
              </a:rPr>
              <a:t>braukšanas maksas atvieglojumu saņemšanai</a:t>
            </a:r>
            <a:r>
              <a:rPr lang="lv-LV" sz="1600" dirty="0">
                <a:solidFill>
                  <a:schemeClr val="tx2"/>
                </a:solidFill>
              </a:rPr>
              <a:t> sabiedriskajā transportlīdzeklī ir iespēja </a:t>
            </a:r>
            <a:r>
              <a:rPr lang="lv-LV" sz="1600" b="1" dirty="0">
                <a:solidFill>
                  <a:schemeClr val="tx2"/>
                </a:solidFill>
              </a:rPr>
              <a:t>identificēties elektroniski ar </a:t>
            </a:r>
            <a:r>
              <a:rPr lang="lv-LV" sz="1600" b="1" dirty="0" err="1">
                <a:solidFill>
                  <a:schemeClr val="tx2"/>
                </a:solidFill>
              </a:rPr>
              <a:t>eID</a:t>
            </a:r>
            <a:r>
              <a:rPr lang="lv-LV" sz="1600" b="1" dirty="0">
                <a:solidFill>
                  <a:schemeClr val="tx2"/>
                </a:solidFill>
              </a:rPr>
              <a:t> karti</a:t>
            </a:r>
            <a:r>
              <a:rPr lang="lv-LV" sz="1600" dirty="0">
                <a:solidFill>
                  <a:schemeClr val="tx2"/>
                </a:solidFill>
              </a:rPr>
              <a:t>, kas papildināta ar speciālu </a:t>
            </a:r>
            <a:r>
              <a:rPr lang="lv-LV" sz="1600" dirty="0" smtClean="0">
                <a:solidFill>
                  <a:schemeClr val="tx2"/>
                </a:solidFill>
              </a:rPr>
              <a:t>funkcionalitāti. </a:t>
            </a:r>
            <a:endParaRPr lang="lv-LV" sz="1600" dirty="0" smtClean="0">
              <a:solidFill>
                <a:srgbClr val="1F497D"/>
              </a:solidFill>
            </a:endParaRPr>
          </a:p>
        </p:txBody>
      </p:sp>
    </p:spTree>
    <p:extLst>
      <p:ext uri="{BB962C8B-B14F-4D97-AF65-F5344CB8AC3E}">
        <p14:creationId xmlns:p14="http://schemas.microsoft.com/office/powerpoint/2010/main" val="1364564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12" y="1412776"/>
            <a:ext cx="8928992" cy="518457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lv-LV" sz="1200" dirty="0"/>
          </a:p>
        </p:txBody>
      </p:sp>
      <p:sp>
        <p:nvSpPr>
          <p:cNvPr id="6" name="Title 3"/>
          <p:cNvSpPr txBox="1">
            <a:spLocks/>
          </p:cNvSpPr>
          <p:nvPr/>
        </p:nvSpPr>
        <p:spPr>
          <a:xfrm>
            <a:off x="1475656" y="332656"/>
            <a:ext cx="7061848" cy="1080120"/>
          </a:xfrm>
          <a:prstGeom prst="rect">
            <a:avLst/>
          </a:prstGeom>
        </p:spPr>
        <p:txBody>
          <a:bodyPr vert="horz" lIns="93957" tIns="46979" rIns="93957" bIns="46979" rtlCol="0" anchor="ctr">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a:defRPr sz="2100" b="1" i="0" u="none" strike="noStrike" kern="1200" baseline="0">
                <a:solidFill>
                  <a:srgbClr val="1F497D">
                    <a:lumMod val="75000"/>
                  </a:srgbClr>
                </a:solidFill>
                <a:latin typeface="+mn-lt"/>
                <a:ea typeface="+mn-ea"/>
                <a:cs typeface="+mn-cs"/>
              </a:defRPr>
            </a:pPr>
            <a:r>
              <a:rPr lang="lv-LV" sz="2100" dirty="0" smtClean="0">
                <a:solidFill>
                  <a:schemeClr val="tx2"/>
                </a:solidFill>
                <a:latin typeface="+mn-lt"/>
              </a:rPr>
              <a:t>Realizētie pasākumi klientu </a:t>
            </a:r>
            <a:r>
              <a:rPr lang="lv-LV" sz="2100" dirty="0" smtClean="0">
                <a:solidFill>
                  <a:schemeClr val="tx2"/>
                </a:solidFill>
                <a:latin typeface="Verdana"/>
              </a:rPr>
              <a:t>apkalpošanas procesu pilnveidošanai 2022.gadā</a:t>
            </a:r>
          </a:p>
        </p:txBody>
      </p:sp>
      <p:sp>
        <p:nvSpPr>
          <p:cNvPr id="5" name="TextBox 4"/>
          <p:cNvSpPr txBox="1"/>
          <p:nvPr/>
        </p:nvSpPr>
        <p:spPr>
          <a:xfrm>
            <a:off x="283893" y="1538932"/>
            <a:ext cx="8672629" cy="4750237"/>
          </a:xfrm>
          <a:prstGeom prst="roundRect">
            <a:avLst/>
          </a:prstGeom>
          <a:solidFill>
            <a:schemeClr val="accent1">
              <a:lumMod val="20000"/>
              <a:lumOff val="80000"/>
            </a:schemeClr>
          </a:solidFill>
          <a:ln>
            <a:solidFill>
              <a:schemeClr val="tx2"/>
            </a:solidFill>
          </a:ln>
        </p:spPr>
        <p:txBody>
          <a:bodyPr wrap="square" rtlCol="0">
            <a:spAutoFit/>
          </a:bodyPr>
          <a:lstStyle/>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p:txBody>
      </p:sp>
      <p:sp>
        <p:nvSpPr>
          <p:cNvPr id="2" name="TextBox 1"/>
          <p:cNvSpPr txBox="1"/>
          <p:nvPr/>
        </p:nvSpPr>
        <p:spPr>
          <a:xfrm>
            <a:off x="643934" y="1772816"/>
            <a:ext cx="8312588" cy="4431983"/>
          </a:xfrm>
          <a:prstGeom prst="rect">
            <a:avLst/>
          </a:prstGeom>
          <a:noFill/>
        </p:spPr>
        <p:txBody>
          <a:bodyPr wrap="square" rtlCol="0">
            <a:spAutoFit/>
          </a:bodyPr>
          <a:lstStyle/>
          <a:p>
            <a:pPr marL="342900" lvl="0" indent="-342900">
              <a:buFont typeface="+mj-lt"/>
              <a:buAutoNum type="arabicPeriod"/>
            </a:pPr>
            <a:endParaRPr lang="lv-LV" sz="1300" dirty="0" smtClean="0">
              <a:solidFill>
                <a:srgbClr val="1F497D"/>
              </a:solidFill>
            </a:endParaRPr>
          </a:p>
          <a:p>
            <a:pPr marL="342900" lvl="0" indent="-342900">
              <a:buFont typeface="+mj-lt"/>
              <a:buAutoNum type="arabicPeriod"/>
            </a:pPr>
            <a:r>
              <a:rPr lang="lv-LV" sz="1600" dirty="0">
                <a:solidFill>
                  <a:srgbClr val="1F497D"/>
                </a:solidFill>
              </a:rPr>
              <a:t>N</a:t>
            </a:r>
            <a:r>
              <a:rPr lang="lv-LV" sz="1600" dirty="0" smtClean="0">
                <a:solidFill>
                  <a:srgbClr val="1F497D"/>
                </a:solidFill>
              </a:rPr>
              <a:t>o 3.janvāra </a:t>
            </a:r>
            <a:r>
              <a:rPr lang="lv-LV" sz="1600" dirty="0">
                <a:solidFill>
                  <a:srgbClr val="1F497D"/>
                </a:solidFill>
              </a:rPr>
              <a:t>visās </a:t>
            </a:r>
            <a:r>
              <a:rPr lang="lv-LV" sz="1600" dirty="0" smtClean="0">
                <a:solidFill>
                  <a:srgbClr val="1F497D"/>
                </a:solidFill>
              </a:rPr>
              <a:t>PMLP </a:t>
            </a:r>
            <a:r>
              <a:rPr lang="lv-LV" sz="1600" dirty="0">
                <a:solidFill>
                  <a:srgbClr val="1F497D"/>
                </a:solidFill>
              </a:rPr>
              <a:t>teritoriālajās nodaļās </a:t>
            </a:r>
            <a:r>
              <a:rPr lang="lv-LV" sz="1600" dirty="0" smtClean="0">
                <a:solidFill>
                  <a:srgbClr val="1F497D"/>
                </a:solidFill>
              </a:rPr>
              <a:t>(TN</a:t>
            </a:r>
            <a:r>
              <a:rPr lang="lv-LV" sz="1600" dirty="0">
                <a:solidFill>
                  <a:srgbClr val="1F497D"/>
                </a:solidFill>
              </a:rPr>
              <a:t>) </a:t>
            </a:r>
            <a:r>
              <a:rPr lang="lv-LV" sz="1600" b="1" dirty="0" smtClean="0">
                <a:solidFill>
                  <a:srgbClr val="1F497D"/>
                </a:solidFill>
              </a:rPr>
              <a:t>pagarināts darba laiks par </a:t>
            </a:r>
            <a:r>
              <a:rPr lang="lv-LV" sz="1600" b="1" dirty="0">
                <a:solidFill>
                  <a:srgbClr val="1F497D"/>
                </a:solidFill>
              </a:rPr>
              <a:t>3 </a:t>
            </a:r>
            <a:r>
              <a:rPr lang="lv-LV" sz="1600" b="1" dirty="0" smtClean="0">
                <a:solidFill>
                  <a:srgbClr val="1F497D"/>
                </a:solidFill>
              </a:rPr>
              <a:t>stundām nedēļā</a:t>
            </a:r>
            <a:r>
              <a:rPr lang="lv-LV" sz="1600" dirty="0">
                <a:solidFill>
                  <a:srgbClr val="1F497D"/>
                </a:solidFill>
              </a:rPr>
              <a:t>.</a:t>
            </a:r>
            <a:endParaRPr lang="lv-LV" sz="1600" dirty="0" smtClean="0">
              <a:solidFill>
                <a:srgbClr val="1F497D"/>
              </a:solidFill>
            </a:endParaRPr>
          </a:p>
          <a:p>
            <a:pPr marL="342900" lvl="0" indent="-342900">
              <a:buFont typeface="+mj-lt"/>
              <a:buAutoNum type="arabicPeriod"/>
            </a:pPr>
            <a:endParaRPr lang="lv-LV" sz="1600" dirty="0" smtClean="0">
              <a:solidFill>
                <a:srgbClr val="1F497D"/>
              </a:solidFill>
            </a:endParaRPr>
          </a:p>
          <a:p>
            <a:pPr marL="342900" lvl="0" indent="-342900">
              <a:buFont typeface="+mj-lt"/>
              <a:buAutoNum type="arabicPeriod"/>
            </a:pPr>
            <a:r>
              <a:rPr lang="lv-LV" sz="1600" dirty="0">
                <a:solidFill>
                  <a:srgbClr val="1F497D"/>
                </a:solidFill>
              </a:rPr>
              <a:t>N</a:t>
            </a:r>
            <a:r>
              <a:rPr lang="lv-LV" sz="1600" dirty="0" smtClean="0">
                <a:solidFill>
                  <a:srgbClr val="1F497D"/>
                </a:solidFill>
              </a:rPr>
              <a:t>o  1.aprīļa </a:t>
            </a:r>
            <a:r>
              <a:rPr lang="lv-LV" sz="1600" b="1" dirty="0" smtClean="0">
                <a:solidFill>
                  <a:srgbClr val="1F497D"/>
                </a:solidFill>
              </a:rPr>
              <a:t>samazināts viena klienta apkalpošanai paredzētais laiks</a:t>
            </a:r>
            <a:r>
              <a:rPr lang="lv-LV" sz="1600" dirty="0" smtClean="0">
                <a:solidFill>
                  <a:srgbClr val="1F497D"/>
                </a:solidFill>
              </a:rPr>
              <a:t>, </a:t>
            </a:r>
            <a:r>
              <a:rPr lang="lv-LV" sz="1600" dirty="0">
                <a:solidFill>
                  <a:srgbClr val="1F497D"/>
                </a:solidFill>
              </a:rPr>
              <a:t>nosakot intensīvāku klientu </a:t>
            </a:r>
            <a:r>
              <a:rPr lang="lv-LV" sz="1600" dirty="0" smtClean="0">
                <a:solidFill>
                  <a:srgbClr val="1F497D"/>
                </a:solidFill>
              </a:rPr>
              <a:t>pierakstu, paredzot </a:t>
            </a:r>
            <a:r>
              <a:rPr lang="lv-LV" sz="1600" b="1" dirty="0" smtClean="0">
                <a:solidFill>
                  <a:srgbClr val="1F497D"/>
                </a:solidFill>
              </a:rPr>
              <a:t>vienas </a:t>
            </a:r>
            <a:r>
              <a:rPr lang="lv-LV" sz="1600" b="1" dirty="0">
                <a:solidFill>
                  <a:srgbClr val="1F497D"/>
                </a:solidFill>
              </a:rPr>
              <a:t>personas apkalpošanai 10 </a:t>
            </a:r>
            <a:r>
              <a:rPr lang="lv-LV" sz="1600" b="1" dirty="0" smtClean="0">
                <a:solidFill>
                  <a:srgbClr val="1F497D"/>
                </a:solidFill>
              </a:rPr>
              <a:t>min</a:t>
            </a:r>
            <a:r>
              <a:rPr lang="lv-LV" sz="1600" dirty="0">
                <a:solidFill>
                  <a:srgbClr val="1F497D"/>
                </a:solidFill>
              </a:rPr>
              <a:t>.</a:t>
            </a:r>
            <a:endParaRPr lang="lv-LV" sz="1600" dirty="0" smtClean="0">
              <a:solidFill>
                <a:srgbClr val="1F497D"/>
              </a:solidFill>
            </a:endParaRPr>
          </a:p>
          <a:p>
            <a:pPr marL="342900" lvl="0" indent="-342900">
              <a:buFont typeface="+mj-lt"/>
              <a:buAutoNum type="arabicPeriod"/>
            </a:pPr>
            <a:endParaRPr lang="lv-LV" sz="1600" dirty="0">
              <a:solidFill>
                <a:srgbClr val="1F497D"/>
              </a:solidFill>
            </a:endParaRPr>
          </a:p>
          <a:p>
            <a:pPr marL="342900" lvl="0" indent="-342900">
              <a:buFont typeface="+mj-lt"/>
              <a:buAutoNum type="arabicPeriod"/>
            </a:pPr>
            <a:r>
              <a:rPr lang="lv-LV" sz="1600" dirty="0" smtClean="0">
                <a:solidFill>
                  <a:srgbClr val="1F497D"/>
                </a:solidFill>
              </a:rPr>
              <a:t>8.martā </a:t>
            </a:r>
            <a:r>
              <a:rPr lang="lv-LV" sz="1600" dirty="0">
                <a:solidFill>
                  <a:srgbClr val="1F497D"/>
                </a:solidFill>
              </a:rPr>
              <a:t>un 12.martā </a:t>
            </a:r>
            <a:r>
              <a:rPr lang="lv-LV" sz="1600" b="1" dirty="0">
                <a:solidFill>
                  <a:srgbClr val="1F497D"/>
                </a:solidFill>
              </a:rPr>
              <a:t>(sestdienās) Rīgas 1.nodaļā pakalpojuma saņemšana tika nodrošināta rindas </a:t>
            </a:r>
            <a:r>
              <a:rPr lang="lv-LV" sz="1600" b="1" dirty="0" smtClean="0">
                <a:solidFill>
                  <a:srgbClr val="1F497D"/>
                </a:solidFill>
              </a:rPr>
              <a:t>kārtībā</a:t>
            </a:r>
            <a:r>
              <a:rPr lang="lv-LV" sz="1600" dirty="0">
                <a:solidFill>
                  <a:srgbClr val="1F497D"/>
                </a:solidFill>
              </a:rPr>
              <a:t>.</a:t>
            </a:r>
            <a:endParaRPr lang="lv-LV" sz="1600" dirty="0" smtClean="0">
              <a:solidFill>
                <a:srgbClr val="1F497D"/>
              </a:solidFill>
            </a:endParaRPr>
          </a:p>
          <a:p>
            <a:pPr marL="342900" lvl="0" indent="-342900">
              <a:buFont typeface="+mj-lt"/>
              <a:buAutoNum type="arabicPeriod"/>
            </a:pPr>
            <a:endParaRPr lang="lv-LV" sz="1600" dirty="0">
              <a:solidFill>
                <a:srgbClr val="1F497D"/>
              </a:solidFill>
            </a:endParaRPr>
          </a:p>
          <a:p>
            <a:pPr marL="342900" lvl="0" indent="-342900">
              <a:buFont typeface="+mj-lt"/>
              <a:buAutoNum type="arabicPeriod"/>
            </a:pPr>
            <a:r>
              <a:rPr lang="lv-LV" sz="1600" dirty="0">
                <a:solidFill>
                  <a:srgbClr val="1F497D"/>
                </a:solidFill>
              </a:rPr>
              <a:t>M</a:t>
            </a:r>
            <a:r>
              <a:rPr lang="lv-LV" sz="1600" dirty="0" smtClean="0">
                <a:solidFill>
                  <a:srgbClr val="1F497D"/>
                </a:solidFill>
              </a:rPr>
              <a:t>artā </a:t>
            </a:r>
            <a:r>
              <a:rPr lang="lv-LV" sz="1600" dirty="0">
                <a:solidFill>
                  <a:srgbClr val="1F497D"/>
                </a:solidFill>
              </a:rPr>
              <a:t>atsevišķās </a:t>
            </a:r>
            <a:r>
              <a:rPr lang="lv-LV" sz="1600" dirty="0" smtClean="0">
                <a:solidFill>
                  <a:srgbClr val="1F497D"/>
                </a:solidFill>
              </a:rPr>
              <a:t>PMLP </a:t>
            </a:r>
            <a:r>
              <a:rPr lang="lv-LV" sz="1600" dirty="0">
                <a:solidFill>
                  <a:srgbClr val="1F497D"/>
                </a:solidFill>
              </a:rPr>
              <a:t>TN (Alūksnes, Balvu, Krāslavas, Kuldīgas, Ludzas, Madonas, Preiļu, Valkas, Ventspils) </a:t>
            </a:r>
            <a:r>
              <a:rPr lang="lv-LV" sz="1600" b="1" dirty="0">
                <a:solidFill>
                  <a:srgbClr val="1F497D"/>
                </a:solidFill>
              </a:rPr>
              <a:t>katru darba dienu tika nodrošināta klientu klātienes apkalpošana rindas </a:t>
            </a:r>
            <a:r>
              <a:rPr lang="lv-LV" sz="1600" b="1" dirty="0" smtClean="0">
                <a:solidFill>
                  <a:srgbClr val="1F497D"/>
                </a:solidFill>
              </a:rPr>
              <a:t>kārtībā</a:t>
            </a:r>
            <a:r>
              <a:rPr lang="lv-LV" sz="1600" dirty="0">
                <a:solidFill>
                  <a:srgbClr val="1F497D"/>
                </a:solidFill>
              </a:rPr>
              <a:t>.</a:t>
            </a:r>
            <a:r>
              <a:rPr lang="lv-LV" sz="1600" dirty="0" smtClean="0">
                <a:solidFill>
                  <a:srgbClr val="1F497D"/>
                </a:solidFill>
              </a:rPr>
              <a:t> </a:t>
            </a:r>
          </a:p>
          <a:p>
            <a:pPr marL="342900" lvl="0" indent="-342900">
              <a:buFont typeface="+mj-lt"/>
              <a:buAutoNum type="arabicPeriod"/>
            </a:pPr>
            <a:endParaRPr lang="lv-LV" sz="1600" b="1" dirty="0" smtClean="0">
              <a:solidFill>
                <a:srgbClr val="1F497D"/>
              </a:solidFill>
            </a:endParaRPr>
          </a:p>
          <a:p>
            <a:pPr marL="342900" lvl="0" indent="-342900">
              <a:buFont typeface="+mj-lt"/>
              <a:buAutoNum type="arabicPeriod"/>
            </a:pPr>
            <a:r>
              <a:rPr lang="lv-LV" sz="1600" b="1" dirty="0">
                <a:solidFill>
                  <a:srgbClr val="1F497D"/>
                </a:solidFill>
              </a:rPr>
              <a:t>A</a:t>
            </a:r>
            <a:r>
              <a:rPr lang="lv-LV" sz="1600" b="1" dirty="0" smtClean="0">
                <a:solidFill>
                  <a:srgbClr val="1F497D"/>
                </a:solidFill>
              </a:rPr>
              <a:t>prīļa piektdienās </a:t>
            </a:r>
            <a:r>
              <a:rPr lang="lv-LV" sz="1600" dirty="0">
                <a:solidFill>
                  <a:srgbClr val="1F497D"/>
                </a:solidFill>
              </a:rPr>
              <a:t>(8.aprīlī, 22.aprīlī, 29.aprīlī) </a:t>
            </a:r>
            <a:r>
              <a:rPr lang="lv-LV" sz="1600" b="1" dirty="0">
                <a:solidFill>
                  <a:srgbClr val="1F497D"/>
                </a:solidFill>
              </a:rPr>
              <a:t>Rīgas 1.nodaļā un Ogres nodaļā iespēja noformēt un saņemt Latvijas pilsoņa pasi, Latvijas </a:t>
            </a:r>
            <a:r>
              <a:rPr lang="lv-LV" sz="1600" b="1" dirty="0" err="1">
                <a:solidFill>
                  <a:srgbClr val="1F497D"/>
                </a:solidFill>
              </a:rPr>
              <a:t>nepilsoņa</a:t>
            </a:r>
            <a:r>
              <a:rPr lang="lv-LV" sz="1600" b="1" dirty="0">
                <a:solidFill>
                  <a:srgbClr val="1F497D"/>
                </a:solidFill>
              </a:rPr>
              <a:t> pasi</a:t>
            </a:r>
            <a:r>
              <a:rPr lang="lv-LV" sz="1600" dirty="0">
                <a:solidFill>
                  <a:srgbClr val="1F497D"/>
                </a:solidFill>
              </a:rPr>
              <a:t>, Latvijas pilsoņa personas apliecību un Latvijas </a:t>
            </a:r>
            <a:r>
              <a:rPr lang="lv-LV" sz="1600" dirty="0" err="1">
                <a:solidFill>
                  <a:srgbClr val="1F497D"/>
                </a:solidFill>
              </a:rPr>
              <a:t>nepilsoņa</a:t>
            </a:r>
            <a:r>
              <a:rPr lang="lv-LV" sz="1600" dirty="0">
                <a:solidFill>
                  <a:srgbClr val="1F497D"/>
                </a:solidFill>
              </a:rPr>
              <a:t> personas </a:t>
            </a:r>
            <a:r>
              <a:rPr lang="lv-LV" sz="1600" dirty="0" smtClean="0">
                <a:solidFill>
                  <a:srgbClr val="1F497D"/>
                </a:solidFill>
              </a:rPr>
              <a:t>apliecību</a:t>
            </a:r>
            <a:r>
              <a:rPr lang="lv-LV" sz="1600" dirty="0">
                <a:solidFill>
                  <a:srgbClr val="1F497D"/>
                </a:solidFill>
              </a:rPr>
              <a:t>.</a:t>
            </a:r>
            <a:r>
              <a:rPr lang="lv-LV" sz="1600" dirty="0" smtClean="0">
                <a:solidFill>
                  <a:srgbClr val="1F497D"/>
                </a:solidFill>
              </a:rPr>
              <a:t> </a:t>
            </a:r>
          </a:p>
          <a:p>
            <a:pPr marL="342900" lvl="0" indent="-342900">
              <a:buFont typeface="+mj-lt"/>
              <a:buAutoNum type="arabicPeriod"/>
            </a:pPr>
            <a:endParaRPr lang="lv-LV" sz="1300" dirty="0" smtClean="0">
              <a:solidFill>
                <a:srgbClr val="1F497D"/>
              </a:solidFill>
            </a:endParaRPr>
          </a:p>
        </p:txBody>
      </p:sp>
    </p:spTree>
    <p:extLst>
      <p:ext uri="{BB962C8B-B14F-4D97-AF65-F5344CB8AC3E}">
        <p14:creationId xmlns:p14="http://schemas.microsoft.com/office/powerpoint/2010/main" val="1166488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6512" y="1556792"/>
            <a:ext cx="9145016" cy="468052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lv-LV" sz="1200" dirty="0"/>
          </a:p>
        </p:txBody>
      </p:sp>
      <p:sp>
        <p:nvSpPr>
          <p:cNvPr id="6" name="Title 3"/>
          <p:cNvSpPr txBox="1">
            <a:spLocks/>
          </p:cNvSpPr>
          <p:nvPr/>
        </p:nvSpPr>
        <p:spPr>
          <a:xfrm>
            <a:off x="1475656" y="332656"/>
            <a:ext cx="7061848" cy="1080120"/>
          </a:xfrm>
          <a:prstGeom prst="rect">
            <a:avLst/>
          </a:prstGeom>
        </p:spPr>
        <p:txBody>
          <a:bodyPr vert="horz" lIns="93957" tIns="46979" rIns="93957" bIns="46979" rtlCol="0" anchor="ctr">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a:defRPr sz="2100" b="1" i="0" u="none" strike="noStrike" kern="1200" baseline="0">
                <a:solidFill>
                  <a:srgbClr val="1F497D">
                    <a:lumMod val="75000"/>
                  </a:srgbClr>
                </a:solidFill>
                <a:latin typeface="+mn-lt"/>
                <a:ea typeface="+mn-ea"/>
                <a:cs typeface="+mn-cs"/>
              </a:defRPr>
            </a:pPr>
            <a:r>
              <a:rPr lang="lv-LV" sz="2100" dirty="0" smtClean="0">
                <a:solidFill>
                  <a:schemeClr val="tx2"/>
                </a:solidFill>
                <a:latin typeface="+mn-lt"/>
              </a:rPr>
              <a:t>Realizētie pasākumi klientu </a:t>
            </a:r>
            <a:r>
              <a:rPr lang="lv-LV" sz="2100" dirty="0" smtClean="0">
                <a:solidFill>
                  <a:schemeClr val="tx2"/>
                </a:solidFill>
                <a:latin typeface="Verdana"/>
              </a:rPr>
              <a:t>apkalpošanas procesu pilnveidošanai 2022.gadā</a:t>
            </a:r>
          </a:p>
        </p:txBody>
      </p:sp>
      <p:sp>
        <p:nvSpPr>
          <p:cNvPr id="5" name="TextBox 4"/>
          <p:cNvSpPr txBox="1"/>
          <p:nvPr/>
        </p:nvSpPr>
        <p:spPr>
          <a:xfrm>
            <a:off x="147825" y="1737224"/>
            <a:ext cx="8776342" cy="4194324"/>
          </a:xfrm>
          <a:prstGeom prst="roundRect">
            <a:avLst/>
          </a:prstGeom>
          <a:solidFill>
            <a:schemeClr val="accent1">
              <a:lumMod val="20000"/>
              <a:lumOff val="80000"/>
            </a:schemeClr>
          </a:solidFill>
          <a:ln>
            <a:solidFill>
              <a:schemeClr val="tx2"/>
            </a:solidFill>
          </a:ln>
        </p:spPr>
        <p:txBody>
          <a:bodyPr wrap="square" rtlCol="0">
            <a:spAutoFit/>
          </a:bodyPr>
          <a:lstStyle/>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p:txBody>
      </p:sp>
      <p:sp>
        <p:nvSpPr>
          <p:cNvPr id="2" name="TextBox 1"/>
          <p:cNvSpPr txBox="1"/>
          <p:nvPr/>
        </p:nvSpPr>
        <p:spPr>
          <a:xfrm>
            <a:off x="708561" y="1412776"/>
            <a:ext cx="8215606" cy="4278094"/>
          </a:xfrm>
          <a:prstGeom prst="rect">
            <a:avLst/>
          </a:prstGeom>
          <a:noFill/>
        </p:spPr>
        <p:txBody>
          <a:bodyPr wrap="square" rtlCol="0">
            <a:spAutoFit/>
          </a:bodyPr>
          <a:lstStyle/>
          <a:p>
            <a:pPr marL="342900" lvl="0" indent="-342900">
              <a:buFont typeface="+mj-lt"/>
              <a:buAutoNum type="arabicPeriod"/>
            </a:pPr>
            <a:endParaRPr lang="lv-LV" sz="1700" dirty="0" smtClean="0">
              <a:solidFill>
                <a:srgbClr val="1F497D"/>
              </a:solidFill>
            </a:endParaRPr>
          </a:p>
          <a:p>
            <a:pPr marL="342900" lvl="0" indent="-342900">
              <a:buFont typeface="+mj-lt"/>
              <a:buAutoNum type="arabicPeriod"/>
            </a:pPr>
            <a:endParaRPr lang="lv-LV" sz="1700" dirty="0">
              <a:solidFill>
                <a:srgbClr val="1F497D"/>
              </a:solidFill>
            </a:endParaRPr>
          </a:p>
          <a:p>
            <a:pPr marL="342900" lvl="0" indent="-342900">
              <a:buFont typeface="+mj-lt"/>
              <a:buAutoNum type="arabicPeriod" startAt="6"/>
            </a:pPr>
            <a:endParaRPr lang="lv-LV" sz="1700" dirty="0" smtClean="0">
              <a:solidFill>
                <a:srgbClr val="1F497D"/>
              </a:solidFill>
            </a:endParaRPr>
          </a:p>
          <a:p>
            <a:pPr marL="342900" lvl="0" indent="-342900">
              <a:buFont typeface="+mj-lt"/>
              <a:buAutoNum type="arabicPeriod" startAt="6"/>
            </a:pPr>
            <a:r>
              <a:rPr lang="lv-LV" sz="1700" dirty="0" smtClean="0">
                <a:solidFill>
                  <a:srgbClr val="1F497D"/>
                </a:solidFill>
              </a:rPr>
              <a:t>No 23</a:t>
            </a:r>
            <a:r>
              <a:rPr lang="lv-LV" sz="1700" dirty="0">
                <a:solidFill>
                  <a:srgbClr val="1F497D"/>
                </a:solidFill>
              </a:rPr>
              <a:t>. marta tika </a:t>
            </a:r>
            <a:r>
              <a:rPr lang="lv-LV" sz="1700" b="1" dirty="0">
                <a:solidFill>
                  <a:srgbClr val="1F497D"/>
                </a:solidFill>
              </a:rPr>
              <a:t>izveidots jauns sadarbības modelis ar Līvānu novada pašvaldību</a:t>
            </a:r>
            <a:r>
              <a:rPr lang="lv-LV" sz="1700" dirty="0">
                <a:solidFill>
                  <a:srgbClr val="1F497D"/>
                </a:solidFill>
              </a:rPr>
              <a:t>, nodrošinot, ka </a:t>
            </a:r>
            <a:r>
              <a:rPr lang="lv-LV" sz="1700" dirty="0" smtClean="0">
                <a:solidFill>
                  <a:srgbClr val="1F497D"/>
                </a:solidFill>
              </a:rPr>
              <a:t>PMLP </a:t>
            </a:r>
            <a:r>
              <a:rPr lang="lv-LV" sz="1700" dirty="0">
                <a:solidFill>
                  <a:srgbClr val="1F497D"/>
                </a:solidFill>
              </a:rPr>
              <a:t>divas reizes mēnesī veic izbraukumus uz Līvāniem, lai veiktu personu apliecinošu dokumentu noformēšanu un </a:t>
            </a:r>
            <a:r>
              <a:rPr lang="lv-LV" sz="1700" dirty="0" smtClean="0">
                <a:solidFill>
                  <a:srgbClr val="1F497D"/>
                </a:solidFill>
              </a:rPr>
              <a:t>izsniegšanu.</a:t>
            </a:r>
          </a:p>
          <a:p>
            <a:pPr marL="342900" lvl="0" indent="-342900">
              <a:buFont typeface="+mj-lt"/>
              <a:buAutoNum type="arabicPeriod" startAt="6"/>
            </a:pPr>
            <a:endParaRPr lang="lv-LV" sz="1700" dirty="0" smtClean="0">
              <a:solidFill>
                <a:srgbClr val="1F497D"/>
              </a:solidFill>
            </a:endParaRPr>
          </a:p>
          <a:p>
            <a:pPr marL="342900" lvl="0" indent="-342900">
              <a:buFont typeface="+mj-lt"/>
              <a:buAutoNum type="arabicPeriod" startAt="6"/>
            </a:pPr>
            <a:r>
              <a:rPr lang="lv-LV" sz="1700" dirty="0" smtClean="0">
                <a:solidFill>
                  <a:srgbClr val="1F497D"/>
                </a:solidFill>
              </a:rPr>
              <a:t>No 22</a:t>
            </a:r>
            <a:r>
              <a:rPr lang="lv-LV" sz="1700" dirty="0">
                <a:solidFill>
                  <a:srgbClr val="1F497D"/>
                </a:solidFill>
              </a:rPr>
              <a:t>. aprīļa tiks slēgta </a:t>
            </a:r>
            <a:r>
              <a:rPr lang="lv-LV" sz="1700" b="1" dirty="0" smtClean="0">
                <a:solidFill>
                  <a:srgbClr val="1F497D"/>
                </a:solidFill>
              </a:rPr>
              <a:t>PMLP </a:t>
            </a:r>
            <a:r>
              <a:rPr lang="lv-LV" sz="1700" b="1" dirty="0">
                <a:solidFill>
                  <a:srgbClr val="1F497D"/>
                </a:solidFill>
              </a:rPr>
              <a:t>Krāslavas nodaļa, kuras noslodze bija ievērojami </a:t>
            </a:r>
            <a:r>
              <a:rPr lang="lv-LV" sz="1700" b="1" dirty="0" smtClean="0">
                <a:solidFill>
                  <a:srgbClr val="1F497D"/>
                </a:solidFill>
              </a:rPr>
              <a:t>mazāka, pārvirzot personāla un tehniskos resursus uz Rīgas 1.nodaļu </a:t>
            </a:r>
            <a:r>
              <a:rPr lang="lv-LV" sz="1700" dirty="0" smtClean="0">
                <a:solidFill>
                  <a:srgbClr val="1F497D"/>
                </a:solidFill>
              </a:rPr>
              <a:t>(tiks organizēti izbraukumi).</a:t>
            </a:r>
          </a:p>
          <a:p>
            <a:pPr marL="342900" lvl="0" indent="-342900">
              <a:buFont typeface="+mj-lt"/>
              <a:buAutoNum type="arabicPeriod" startAt="6"/>
            </a:pPr>
            <a:endParaRPr lang="lv-LV" sz="1700" dirty="0">
              <a:solidFill>
                <a:srgbClr val="1F497D"/>
              </a:solidFill>
            </a:endParaRPr>
          </a:p>
          <a:p>
            <a:pPr marL="342900" indent="-342900">
              <a:buFont typeface="+mj-lt"/>
              <a:buAutoNum type="arabicPeriod" startAt="6"/>
            </a:pPr>
            <a:r>
              <a:rPr lang="lv-LV" sz="1700" dirty="0" smtClean="0">
                <a:solidFill>
                  <a:srgbClr val="1F497D"/>
                </a:solidFill>
              </a:rPr>
              <a:t>No </a:t>
            </a:r>
            <a:r>
              <a:rPr lang="lv-LV" sz="1700" dirty="0">
                <a:solidFill>
                  <a:srgbClr val="1F497D"/>
                </a:solidFill>
              </a:rPr>
              <a:t>15. marta </a:t>
            </a:r>
            <a:r>
              <a:rPr lang="lv-LV" sz="1700" b="1" dirty="0">
                <a:solidFill>
                  <a:srgbClr val="1F497D"/>
                </a:solidFill>
              </a:rPr>
              <a:t>Siguldas pašvaldības Pakalpojumu centrā </a:t>
            </a:r>
            <a:r>
              <a:rPr lang="lv-LV" sz="1700" dirty="0" err="1">
                <a:solidFill>
                  <a:srgbClr val="1F497D"/>
                </a:solidFill>
              </a:rPr>
              <a:t>Cēsu</a:t>
            </a:r>
            <a:r>
              <a:rPr lang="lv-LV" sz="1700" dirty="0">
                <a:solidFill>
                  <a:srgbClr val="1F497D"/>
                </a:solidFill>
              </a:rPr>
              <a:t> nodaļas darbinieki </a:t>
            </a:r>
            <a:r>
              <a:rPr lang="lv-LV" sz="1700" dirty="0" smtClean="0">
                <a:solidFill>
                  <a:srgbClr val="1F497D"/>
                </a:solidFill>
              </a:rPr>
              <a:t>pieņem klientus </a:t>
            </a:r>
            <a:r>
              <a:rPr lang="lv-LV" sz="1700" b="1" dirty="0">
                <a:solidFill>
                  <a:srgbClr val="1F497D"/>
                </a:solidFill>
              </a:rPr>
              <a:t>5 dienas nedēļā </a:t>
            </a:r>
            <a:r>
              <a:rPr lang="lv-LV" sz="1700" dirty="0">
                <a:solidFill>
                  <a:srgbClr val="1F497D"/>
                </a:solidFill>
              </a:rPr>
              <a:t>(iepriekš bija izbraukumi </a:t>
            </a:r>
            <a:r>
              <a:rPr lang="lv-LV" sz="1700" dirty="0" smtClean="0">
                <a:solidFill>
                  <a:srgbClr val="1F497D"/>
                </a:solidFill>
              </a:rPr>
              <a:t>1 reizi </a:t>
            </a:r>
            <a:r>
              <a:rPr lang="lv-LV" sz="1700" dirty="0">
                <a:solidFill>
                  <a:srgbClr val="1F497D"/>
                </a:solidFill>
              </a:rPr>
              <a:t>nedēļā no Rīgas</a:t>
            </a:r>
            <a:r>
              <a:rPr lang="lv-LV" sz="1700" dirty="0" smtClean="0">
                <a:solidFill>
                  <a:srgbClr val="1F497D"/>
                </a:solidFill>
              </a:rPr>
              <a:t>).</a:t>
            </a:r>
            <a:endParaRPr lang="lv-LV" sz="1700" dirty="0">
              <a:solidFill>
                <a:srgbClr val="1F497D"/>
              </a:solidFill>
            </a:endParaRPr>
          </a:p>
          <a:p>
            <a:pPr lvl="0"/>
            <a:endParaRPr lang="lv-LV" sz="1700" dirty="0" smtClean="0">
              <a:solidFill>
                <a:srgbClr val="1F497D"/>
              </a:solidFill>
            </a:endParaRPr>
          </a:p>
        </p:txBody>
      </p:sp>
    </p:spTree>
    <p:extLst>
      <p:ext uri="{BB962C8B-B14F-4D97-AF65-F5344CB8AC3E}">
        <p14:creationId xmlns:p14="http://schemas.microsoft.com/office/powerpoint/2010/main" val="634047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1556792"/>
            <a:ext cx="9108504" cy="511256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lv-LV" sz="1200" dirty="0"/>
          </a:p>
        </p:txBody>
      </p:sp>
      <p:sp>
        <p:nvSpPr>
          <p:cNvPr id="6" name="Title 3"/>
          <p:cNvSpPr txBox="1">
            <a:spLocks/>
          </p:cNvSpPr>
          <p:nvPr/>
        </p:nvSpPr>
        <p:spPr>
          <a:xfrm>
            <a:off x="1475656" y="332656"/>
            <a:ext cx="7061848" cy="1080120"/>
          </a:xfrm>
          <a:prstGeom prst="rect">
            <a:avLst/>
          </a:prstGeom>
        </p:spPr>
        <p:txBody>
          <a:bodyPr vert="horz" lIns="93957" tIns="46979" rIns="93957" bIns="46979" rtlCol="0" anchor="ctr">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a:defRPr sz="2100" b="1" i="0" u="none" strike="noStrike" kern="1200" baseline="0">
                <a:solidFill>
                  <a:srgbClr val="1F497D">
                    <a:lumMod val="75000"/>
                  </a:srgbClr>
                </a:solidFill>
                <a:latin typeface="+mn-lt"/>
                <a:ea typeface="+mn-ea"/>
                <a:cs typeface="+mn-cs"/>
              </a:defRPr>
            </a:pPr>
            <a:r>
              <a:rPr lang="lv-LV" sz="2100" dirty="0" smtClean="0">
                <a:solidFill>
                  <a:schemeClr val="tx2"/>
                </a:solidFill>
                <a:latin typeface="+mn-lt"/>
              </a:rPr>
              <a:t>Realizētie pasākumi klientu </a:t>
            </a:r>
            <a:r>
              <a:rPr lang="lv-LV" sz="2100" dirty="0" smtClean="0">
                <a:solidFill>
                  <a:schemeClr val="tx2"/>
                </a:solidFill>
                <a:latin typeface="Verdana"/>
              </a:rPr>
              <a:t>apkalpošanas procesu pilnveidošanai 2022.gadā</a:t>
            </a:r>
          </a:p>
        </p:txBody>
      </p:sp>
      <p:sp>
        <p:nvSpPr>
          <p:cNvPr id="5" name="TextBox 4"/>
          <p:cNvSpPr txBox="1"/>
          <p:nvPr/>
        </p:nvSpPr>
        <p:spPr>
          <a:xfrm>
            <a:off x="147825" y="1737224"/>
            <a:ext cx="8776342" cy="4750237"/>
          </a:xfrm>
          <a:prstGeom prst="roundRect">
            <a:avLst/>
          </a:prstGeom>
          <a:solidFill>
            <a:schemeClr val="accent1">
              <a:lumMod val="20000"/>
              <a:lumOff val="80000"/>
            </a:schemeClr>
          </a:solidFill>
          <a:ln>
            <a:solidFill>
              <a:schemeClr val="tx2"/>
            </a:solidFill>
          </a:ln>
        </p:spPr>
        <p:txBody>
          <a:bodyPr wrap="square" rtlCol="0">
            <a:spAutoFit/>
          </a:bodyPr>
          <a:lstStyle/>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p:txBody>
      </p:sp>
      <p:sp>
        <p:nvSpPr>
          <p:cNvPr id="2" name="TextBox 1"/>
          <p:cNvSpPr txBox="1"/>
          <p:nvPr/>
        </p:nvSpPr>
        <p:spPr>
          <a:xfrm>
            <a:off x="219815" y="1737224"/>
            <a:ext cx="8776342" cy="4385816"/>
          </a:xfrm>
          <a:prstGeom prst="rect">
            <a:avLst/>
          </a:prstGeom>
          <a:noFill/>
        </p:spPr>
        <p:txBody>
          <a:bodyPr wrap="square" rtlCol="0">
            <a:spAutoFit/>
          </a:bodyPr>
          <a:lstStyle/>
          <a:p>
            <a:pPr marL="342900" lvl="0" indent="-342900">
              <a:buFont typeface="+mj-lt"/>
              <a:buAutoNum type="arabicPeriod"/>
            </a:pPr>
            <a:endParaRPr lang="lv-LV" sz="1300" dirty="0" smtClean="0">
              <a:solidFill>
                <a:srgbClr val="1F497D"/>
              </a:solidFill>
            </a:endParaRPr>
          </a:p>
          <a:p>
            <a:pPr marL="342900" lvl="0" indent="-342900">
              <a:buFont typeface="+mj-lt"/>
              <a:buAutoNum type="arabicPeriod"/>
            </a:pPr>
            <a:endParaRPr lang="lv-LV" sz="1300" dirty="0">
              <a:solidFill>
                <a:srgbClr val="1F497D"/>
              </a:solidFill>
            </a:endParaRPr>
          </a:p>
          <a:p>
            <a:pPr marL="342900" lvl="0" indent="-342900">
              <a:buFont typeface="+mj-lt"/>
              <a:buAutoNum type="arabicPeriod" startAt="9"/>
            </a:pPr>
            <a:r>
              <a:rPr lang="lv-LV" sz="1600" b="1" dirty="0" smtClean="0">
                <a:solidFill>
                  <a:srgbClr val="1F497D"/>
                </a:solidFill>
              </a:rPr>
              <a:t>Izstrādāta </a:t>
            </a:r>
            <a:r>
              <a:rPr lang="lv-LV" sz="1600" b="1" dirty="0">
                <a:solidFill>
                  <a:srgbClr val="1F497D"/>
                </a:solidFill>
              </a:rPr>
              <a:t>PMLP TN darbinieku, tai skaitā klientu apkalpošanā iesaistīto darbinieku, motivācijas sistēma, </a:t>
            </a:r>
            <a:r>
              <a:rPr lang="lv-LV" sz="1600" dirty="0">
                <a:solidFill>
                  <a:srgbClr val="1F497D"/>
                </a:solidFill>
              </a:rPr>
              <a:t>ar kuras palīdzību plānots noteikt papildu atlīdzību par paveikto darbu tām PMLP TN, kuras mēneša laikā ir pārsniegušas mēneša vidējos </a:t>
            </a:r>
            <a:r>
              <a:rPr lang="lv-LV" sz="1600" dirty="0" smtClean="0">
                <a:solidFill>
                  <a:srgbClr val="1F497D"/>
                </a:solidFill>
              </a:rPr>
              <a:t>rādītājus (uzsākts ar martu).</a:t>
            </a:r>
          </a:p>
          <a:p>
            <a:pPr marL="342900" lvl="0" indent="-342900">
              <a:buFont typeface="+mj-lt"/>
              <a:buAutoNum type="arabicPeriod" startAt="9"/>
            </a:pPr>
            <a:endParaRPr lang="lv-LV" sz="1600" dirty="0">
              <a:solidFill>
                <a:srgbClr val="1F497D"/>
              </a:solidFill>
            </a:endParaRPr>
          </a:p>
          <a:p>
            <a:pPr marL="342900" indent="-342900">
              <a:buFont typeface="+mj-lt"/>
              <a:buAutoNum type="arabicPeriod" startAt="9"/>
            </a:pPr>
            <a:r>
              <a:rPr lang="lv-LV" sz="1600" dirty="0" smtClean="0">
                <a:solidFill>
                  <a:srgbClr val="1F497D"/>
                </a:solidFill>
              </a:rPr>
              <a:t>5.aprīlī </a:t>
            </a:r>
            <a:r>
              <a:rPr lang="lv-LV" sz="1600" dirty="0">
                <a:solidFill>
                  <a:srgbClr val="1F497D"/>
                </a:solidFill>
              </a:rPr>
              <a:t>pieņemts Ministru kabineta rīkojums Nr.255 “Par līdzekļu neparedzētajiem gadījumiem piešķiršanu no valsts budžeta programmas “Līdzekļi neparedzētajiem gadījumiem””, </a:t>
            </a:r>
            <a:r>
              <a:rPr lang="lv-LV" sz="1600" b="1" dirty="0">
                <a:solidFill>
                  <a:srgbClr val="1F497D"/>
                </a:solidFill>
              </a:rPr>
              <a:t>piešķirot PMLP finansējumu, kas nepārsniedz 427 653 eiro, lai segtu izdevumus, kas saistīti ar samaksu par virsstundu darbu un piemaksu par personisko darba ieguldījumu un darba kvalitāti.</a:t>
            </a:r>
          </a:p>
          <a:p>
            <a:pPr marL="342900" lvl="0" indent="-342900">
              <a:buFont typeface="+mj-lt"/>
              <a:buAutoNum type="arabicPeriod" startAt="9"/>
            </a:pPr>
            <a:endParaRPr lang="lv-LV" sz="1300" dirty="0" smtClean="0">
              <a:solidFill>
                <a:srgbClr val="1F497D"/>
              </a:solidFill>
            </a:endParaRPr>
          </a:p>
          <a:p>
            <a:pPr marL="342900" lvl="0" indent="-342900">
              <a:buFont typeface="+mj-lt"/>
              <a:buAutoNum type="arabicPeriod" startAt="9"/>
            </a:pPr>
            <a:r>
              <a:rPr lang="lv-LV" sz="1600" dirty="0" smtClean="0">
                <a:solidFill>
                  <a:srgbClr val="1F497D"/>
                </a:solidFill>
              </a:rPr>
              <a:t>Ieviesta </a:t>
            </a:r>
            <a:r>
              <a:rPr lang="lv-LV" sz="1600" dirty="0">
                <a:solidFill>
                  <a:srgbClr val="1F497D"/>
                </a:solidFill>
              </a:rPr>
              <a:t>funkcionalitāte ar iespēju </a:t>
            </a:r>
            <a:r>
              <a:rPr lang="lv-LV" sz="1600" b="1" dirty="0">
                <a:solidFill>
                  <a:srgbClr val="1F497D"/>
                </a:solidFill>
              </a:rPr>
              <a:t>attālinātajā tiešsaistes iepriekšējā pierakstā redzēt ātrāko pieraksta laiku</a:t>
            </a:r>
            <a:r>
              <a:rPr lang="lv-LV" sz="1600" dirty="0">
                <a:solidFill>
                  <a:srgbClr val="1F497D"/>
                </a:solidFill>
              </a:rPr>
              <a:t> pakalpojuma saņemšanai konkrētā  PMLP </a:t>
            </a:r>
            <a:r>
              <a:rPr lang="lv-LV" sz="1600" dirty="0" smtClean="0">
                <a:solidFill>
                  <a:srgbClr val="1F497D"/>
                </a:solidFill>
              </a:rPr>
              <a:t>TN. </a:t>
            </a:r>
            <a:endParaRPr lang="lv-LV" sz="1600" dirty="0">
              <a:solidFill>
                <a:srgbClr val="1F497D"/>
              </a:solidFill>
            </a:endParaRPr>
          </a:p>
          <a:p>
            <a:pPr marL="342900" lvl="0" indent="-342900">
              <a:buFont typeface="+mj-lt"/>
              <a:buAutoNum type="arabicPeriod" startAt="9"/>
            </a:pPr>
            <a:endParaRPr lang="lv-LV" sz="1600" dirty="0">
              <a:solidFill>
                <a:srgbClr val="1F497D"/>
              </a:solidFill>
            </a:endParaRPr>
          </a:p>
          <a:p>
            <a:pPr marL="342900" lvl="0" indent="-342900">
              <a:buFont typeface="+mj-lt"/>
              <a:buAutoNum type="arabicPeriod" startAt="9"/>
            </a:pPr>
            <a:r>
              <a:rPr lang="lv-LV" sz="1600" dirty="0" smtClean="0">
                <a:solidFill>
                  <a:srgbClr val="1F497D"/>
                </a:solidFill>
              </a:rPr>
              <a:t>Izveidota </a:t>
            </a:r>
            <a:r>
              <a:rPr lang="lv-LV" sz="1600" b="1" dirty="0">
                <a:solidFill>
                  <a:srgbClr val="1F497D"/>
                </a:solidFill>
              </a:rPr>
              <a:t>vienota klientu rindu sistēma, kas ļaus klientu pierakstīt uz pakalpojumu jebkuram PMLP TN nodarbinātajam jebkurā </a:t>
            </a:r>
            <a:r>
              <a:rPr lang="lv-LV" sz="1600" b="1" dirty="0" smtClean="0">
                <a:solidFill>
                  <a:srgbClr val="1F497D"/>
                </a:solidFill>
              </a:rPr>
              <a:t>PMLP </a:t>
            </a:r>
            <a:r>
              <a:rPr lang="lv-LV" sz="1600" b="1" dirty="0">
                <a:solidFill>
                  <a:srgbClr val="1F497D"/>
                </a:solidFill>
              </a:rPr>
              <a:t>TN</a:t>
            </a:r>
            <a:r>
              <a:rPr lang="lv-LV" sz="1600" dirty="0">
                <a:solidFill>
                  <a:srgbClr val="1F497D"/>
                </a:solidFill>
              </a:rPr>
              <a:t>.</a:t>
            </a:r>
          </a:p>
        </p:txBody>
      </p:sp>
    </p:spTree>
    <p:extLst>
      <p:ext uri="{BB962C8B-B14F-4D97-AF65-F5344CB8AC3E}">
        <p14:creationId xmlns:p14="http://schemas.microsoft.com/office/powerpoint/2010/main" val="608193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520" y="1772816"/>
            <a:ext cx="8856984" cy="460851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lv-LV" sz="1200" dirty="0"/>
          </a:p>
        </p:txBody>
      </p:sp>
      <p:sp>
        <p:nvSpPr>
          <p:cNvPr id="6" name="Title 3"/>
          <p:cNvSpPr txBox="1">
            <a:spLocks/>
          </p:cNvSpPr>
          <p:nvPr/>
        </p:nvSpPr>
        <p:spPr>
          <a:xfrm>
            <a:off x="1475656" y="332656"/>
            <a:ext cx="7061848" cy="1080120"/>
          </a:xfrm>
          <a:prstGeom prst="rect">
            <a:avLst/>
          </a:prstGeom>
        </p:spPr>
        <p:txBody>
          <a:bodyPr vert="horz" lIns="93957" tIns="46979" rIns="93957" bIns="46979" rtlCol="0" anchor="ctr">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a:defRPr sz="2100" b="1" i="0" u="none" strike="noStrike" kern="1200" baseline="0">
                <a:solidFill>
                  <a:srgbClr val="1F497D">
                    <a:lumMod val="75000"/>
                  </a:srgbClr>
                </a:solidFill>
                <a:latin typeface="+mn-lt"/>
                <a:ea typeface="+mn-ea"/>
                <a:cs typeface="+mn-cs"/>
              </a:defRPr>
            </a:pPr>
            <a:r>
              <a:rPr lang="lv-LV" sz="2100" dirty="0" smtClean="0">
                <a:solidFill>
                  <a:schemeClr val="tx2"/>
                </a:solidFill>
                <a:latin typeface="+mn-lt"/>
              </a:rPr>
              <a:t>Plānotie pasākumi klientu </a:t>
            </a:r>
            <a:r>
              <a:rPr lang="lv-LV" sz="2100" dirty="0" smtClean="0">
                <a:solidFill>
                  <a:schemeClr val="tx2"/>
                </a:solidFill>
                <a:latin typeface="Verdana"/>
              </a:rPr>
              <a:t>apkalpošanas procesu pilnveidošanai 2022.gadā</a:t>
            </a:r>
          </a:p>
        </p:txBody>
      </p:sp>
      <p:sp>
        <p:nvSpPr>
          <p:cNvPr id="5" name="TextBox 4"/>
          <p:cNvSpPr txBox="1"/>
          <p:nvPr/>
        </p:nvSpPr>
        <p:spPr>
          <a:xfrm>
            <a:off x="359123" y="1916832"/>
            <a:ext cx="8641778" cy="4086225"/>
          </a:xfrm>
          <a:prstGeom prst="roundRect">
            <a:avLst/>
          </a:prstGeom>
          <a:solidFill>
            <a:schemeClr val="accent1">
              <a:lumMod val="20000"/>
              <a:lumOff val="80000"/>
            </a:schemeClr>
          </a:solidFill>
          <a:ln>
            <a:solidFill>
              <a:schemeClr val="tx2"/>
            </a:solidFill>
          </a:ln>
        </p:spPr>
        <p:txBody>
          <a:bodyPr wrap="square" rtlCol="0">
            <a:spAutoFit/>
          </a:bodyPr>
          <a:lstStyle/>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pPr marL="342900" indent="-342900">
              <a:buFont typeface="+mj-lt"/>
              <a:buAutoNum type="arabicPeriod"/>
            </a:pPr>
            <a:endParaRPr lang="lv-LV" sz="1300" dirty="0">
              <a:solidFill>
                <a:schemeClr val="tx2"/>
              </a:solidFill>
            </a:endParaRPr>
          </a:p>
          <a:p>
            <a:pPr marL="342900" indent="-342900">
              <a:buFont typeface="+mj-lt"/>
              <a:buAutoNum type="arabicPeriod"/>
            </a:pPr>
            <a:endParaRPr lang="lv-LV" sz="1300" dirty="0" smtClean="0">
              <a:solidFill>
                <a:schemeClr val="tx2"/>
              </a:solidFill>
            </a:endParaRPr>
          </a:p>
          <a:p>
            <a:endParaRPr lang="lv-LV" sz="1300" dirty="0">
              <a:solidFill>
                <a:schemeClr val="tx2"/>
              </a:solidFill>
            </a:endParaRPr>
          </a:p>
        </p:txBody>
      </p:sp>
      <p:sp>
        <p:nvSpPr>
          <p:cNvPr id="2" name="TextBox 1"/>
          <p:cNvSpPr txBox="1"/>
          <p:nvPr/>
        </p:nvSpPr>
        <p:spPr>
          <a:xfrm>
            <a:off x="611727" y="2411772"/>
            <a:ext cx="8389174" cy="3096344"/>
          </a:xfrm>
          <a:prstGeom prst="rect">
            <a:avLst/>
          </a:prstGeom>
          <a:noFill/>
        </p:spPr>
        <p:txBody>
          <a:bodyPr wrap="square" rtlCol="0">
            <a:spAutoFit/>
          </a:bodyPr>
          <a:lstStyle/>
          <a:p>
            <a:pPr marL="342900" lvl="0" indent="-342900">
              <a:buFont typeface="+mj-lt"/>
              <a:buAutoNum type="arabicPeriod"/>
            </a:pPr>
            <a:r>
              <a:rPr lang="lv-LV" sz="1600" dirty="0">
                <a:solidFill>
                  <a:srgbClr val="1F497D"/>
                </a:solidFill>
              </a:rPr>
              <a:t>N</a:t>
            </a:r>
            <a:r>
              <a:rPr lang="lv-LV" sz="1600" dirty="0" smtClean="0">
                <a:solidFill>
                  <a:srgbClr val="1F497D"/>
                </a:solidFill>
              </a:rPr>
              <a:t>o 16.maija </a:t>
            </a:r>
            <a:r>
              <a:rPr lang="lv-LV" sz="1600" b="1" dirty="0">
                <a:solidFill>
                  <a:srgbClr val="1F497D"/>
                </a:solidFill>
              </a:rPr>
              <a:t>klientu apkalpošana 27 </a:t>
            </a:r>
            <a:r>
              <a:rPr lang="lv-LV" sz="1600" b="1" dirty="0" smtClean="0">
                <a:solidFill>
                  <a:srgbClr val="1F497D"/>
                </a:solidFill>
              </a:rPr>
              <a:t>PMLP </a:t>
            </a:r>
            <a:r>
              <a:rPr lang="lv-LV" sz="1600" b="1" dirty="0">
                <a:solidFill>
                  <a:srgbClr val="1F497D"/>
                </a:solidFill>
              </a:rPr>
              <a:t>TN visā Latvijā tiks organizēta gan rindas kārtībā, gan pēc iepriekš veikta pieraksta </a:t>
            </a:r>
            <a:r>
              <a:rPr lang="lv-LV" sz="1600" dirty="0">
                <a:solidFill>
                  <a:srgbClr val="1F497D"/>
                </a:solidFill>
              </a:rPr>
              <a:t>(30</a:t>
            </a:r>
            <a:r>
              <a:rPr lang="lv-LV" sz="1600" dirty="0" smtClean="0">
                <a:solidFill>
                  <a:srgbClr val="1F497D"/>
                </a:solidFill>
              </a:rPr>
              <a:t>%).</a:t>
            </a:r>
            <a:endParaRPr lang="lv-LV" sz="1600" dirty="0" smtClean="0">
              <a:solidFill>
                <a:srgbClr val="1F497D"/>
              </a:solidFill>
            </a:endParaRPr>
          </a:p>
          <a:p>
            <a:pPr marL="342900" lvl="0" indent="-342900">
              <a:buFont typeface="+mj-lt"/>
              <a:buAutoNum type="arabicPeriod"/>
            </a:pPr>
            <a:endParaRPr lang="lv-LV" sz="1600" dirty="0">
              <a:solidFill>
                <a:srgbClr val="1F497D"/>
              </a:solidFill>
            </a:endParaRPr>
          </a:p>
          <a:p>
            <a:pPr marL="342900" lvl="0" indent="-342900">
              <a:buFont typeface="+mj-lt"/>
              <a:buAutoNum type="arabicPeriod"/>
            </a:pPr>
            <a:r>
              <a:rPr lang="lv-LV" sz="1600" dirty="0">
                <a:solidFill>
                  <a:srgbClr val="1F497D"/>
                </a:solidFill>
              </a:rPr>
              <a:t>P</a:t>
            </a:r>
            <a:r>
              <a:rPr lang="lv-LV" sz="1600" dirty="0" smtClean="0">
                <a:solidFill>
                  <a:srgbClr val="1F497D"/>
                </a:solidFill>
              </a:rPr>
              <a:t>lānots </a:t>
            </a:r>
            <a:r>
              <a:rPr lang="lv-LV" sz="1600" b="1" dirty="0">
                <a:solidFill>
                  <a:srgbClr val="1F497D"/>
                </a:solidFill>
              </a:rPr>
              <a:t>izveidot Rīgas 1.nodaļu par personu apliecinošu dokumentu noformēšanas centru</a:t>
            </a:r>
            <a:r>
              <a:rPr lang="lv-LV" sz="1600" dirty="0">
                <a:solidFill>
                  <a:srgbClr val="1F497D"/>
                </a:solidFill>
              </a:rPr>
              <a:t>, izvietojot tajā vēl 12 </a:t>
            </a:r>
            <a:r>
              <a:rPr lang="lv-LV" sz="1600" dirty="0" err="1" smtClean="0">
                <a:solidFill>
                  <a:srgbClr val="1F497D"/>
                </a:solidFill>
              </a:rPr>
              <a:t>darbastacijas</a:t>
            </a:r>
            <a:r>
              <a:rPr lang="lv-LV" sz="1600" dirty="0" smtClean="0">
                <a:solidFill>
                  <a:srgbClr val="1F497D"/>
                </a:solidFill>
              </a:rPr>
              <a:t> (kopā Rīgas 1. nodaļā būs 30 klientu apkalpošanas speciālisti</a:t>
            </a:r>
            <a:r>
              <a:rPr lang="lv-LV" sz="1600" dirty="0" smtClean="0">
                <a:solidFill>
                  <a:srgbClr val="1F497D"/>
                </a:solidFill>
              </a:rPr>
              <a:t>).</a:t>
            </a:r>
            <a:endParaRPr lang="lv-LV" sz="1600" dirty="0" smtClean="0">
              <a:solidFill>
                <a:srgbClr val="1F497D"/>
              </a:solidFill>
            </a:endParaRPr>
          </a:p>
          <a:p>
            <a:pPr marL="342900" lvl="0" indent="-342900">
              <a:buFont typeface="+mj-lt"/>
              <a:buAutoNum type="arabicPeriod"/>
            </a:pPr>
            <a:endParaRPr lang="lv-LV" sz="1600" dirty="0" smtClean="0">
              <a:solidFill>
                <a:srgbClr val="1F497D"/>
              </a:solidFill>
            </a:endParaRPr>
          </a:p>
          <a:p>
            <a:pPr marL="342900" lvl="0" indent="-342900">
              <a:buFont typeface="+mj-lt"/>
              <a:buAutoNum type="arabicPeriod"/>
            </a:pPr>
            <a:r>
              <a:rPr lang="lv-LV" sz="1600" dirty="0" smtClean="0">
                <a:solidFill>
                  <a:schemeClr val="tx2"/>
                </a:solidFill>
              </a:rPr>
              <a:t>Plānots </a:t>
            </a:r>
            <a:r>
              <a:rPr lang="lv-LV" sz="1600" b="1" dirty="0" smtClean="0">
                <a:solidFill>
                  <a:schemeClr val="tx2"/>
                </a:solidFill>
              </a:rPr>
              <a:t>ieviest </a:t>
            </a:r>
            <a:r>
              <a:rPr lang="lv-LV" sz="1600" b="1" dirty="0">
                <a:solidFill>
                  <a:schemeClr val="tx2"/>
                </a:solidFill>
              </a:rPr>
              <a:t>risinājumu, kad klientam iespējams noformēt personu apliecinošu dokumentu vienā no teritoriālajām nodaļām, bet saņemt </a:t>
            </a:r>
            <a:r>
              <a:rPr lang="lv-LV" sz="1600" b="1" dirty="0" smtClean="0">
                <a:solidFill>
                  <a:schemeClr val="tx2"/>
                </a:solidFill>
              </a:rPr>
              <a:t>citā.</a:t>
            </a:r>
            <a:endParaRPr lang="lv-LV" sz="1600" b="1" dirty="0" smtClean="0">
              <a:solidFill>
                <a:schemeClr val="tx2"/>
              </a:solidFill>
            </a:endParaRPr>
          </a:p>
          <a:p>
            <a:pPr marL="342900" lvl="0" indent="-342900">
              <a:buFont typeface="+mj-lt"/>
              <a:buAutoNum type="arabicPeriod"/>
            </a:pPr>
            <a:endParaRPr lang="lv-LV" sz="1600" b="1" dirty="0">
              <a:solidFill>
                <a:schemeClr val="tx2"/>
              </a:solidFill>
            </a:endParaRPr>
          </a:p>
          <a:p>
            <a:pPr marL="342900" lvl="0" indent="-342900">
              <a:buFont typeface="+mj-lt"/>
              <a:buAutoNum type="arabicPeriod"/>
            </a:pPr>
            <a:r>
              <a:rPr lang="lv-LV" sz="1600" b="1" dirty="0">
                <a:solidFill>
                  <a:schemeClr val="tx2"/>
                </a:solidFill>
              </a:rPr>
              <a:t>P</a:t>
            </a:r>
            <a:r>
              <a:rPr lang="lv-LV" sz="1600" b="1" dirty="0" smtClean="0">
                <a:solidFill>
                  <a:schemeClr val="tx2"/>
                </a:solidFill>
              </a:rPr>
              <a:t>ārskatīt </a:t>
            </a:r>
            <a:r>
              <a:rPr lang="lv-LV" sz="1600" b="1" dirty="0" smtClean="0">
                <a:solidFill>
                  <a:schemeClr val="tx2"/>
                </a:solidFill>
              </a:rPr>
              <a:t>administratīvā pārkāpuma </a:t>
            </a:r>
            <a:r>
              <a:rPr lang="lv-LV" sz="1600" b="1" dirty="0">
                <a:solidFill>
                  <a:schemeClr val="tx2"/>
                </a:solidFill>
              </a:rPr>
              <a:t>procesa </a:t>
            </a:r>
            <a:r>
              <a:rPr lang="lv-LV" sz="1600" b="1" dirty="0" smtClean="0">
                <a:solidFill>
                  <a:schemeClr val="tx2"/>
                </a:solidFill>
              </a:rPr>
              <a:t>uzsākšanu</a:t>
            </a:r>
            <a:r>
              <a:rPr lang="lv-LV" sz="1600" dirty="0" smtClean="0">
                <a:solidFill>
                  <a:schemeClr val="tx2"/>
                </a:solidFill>
              </a:rPr>
              <a:t> un pēc </a:t>
            </a:r>
            <a:r>
              <a:rPr lang="lv-LV" sz="1600" dirty="0">
                <a:solidFill>
                  <a:schemeClr val="tx2"/>
                </a:solidFill>
              </a:rPr>
              <a:t>iespējas </a:t>
            </a:r>
            <a:r>
              <a:rPr lang="lv-LV" sz="1600" b="1" dirty="0">
                <a:solidFill>
                  <a:schemeClr val="tx2"/>
                </a:solidFill>
              </a:rPr>
              <a:t>mazināt birokrātiju un </a:t>
            </a:r>
            <a:r>
              <a:rPr lang="lv-LV" sz="1600" b="1" dirty="0" err="1">
                <a:solidFill>
                  <a:schemeClr val="tx2"/>
                </a:solidFill>
              </a:rPr>
              <a:t>laikietilpību</a:t>
            </a:r>
            <a:r>
              <a:rPr lang="lv-LV" sz="1600" dirty="0">
                <a:solidFill>
                  <a:schemeClr val="tx2"/>
                </a:solidFill>
              </a:rPr>
              <a:t> </a:t>
            </a:r>
            <a:r>
              <a:rPr lang="lv-LV" sz="1600" dirty="0" smtClean="0">
                <a:solidFill>
                  <a:schemeClr val="tx2"/>
                </a:solidFill>
              </a:rPr>
              <a:t>šī procesa realizēšanā.</a:t>
            </a:r>
            <a:endParaRPr lang="lv-LV" sz="1600" dirty="0">
              <a:solidFill>
                <a:srgbClr val="FF0000"/>
              </a:solidFill>
            </a:endParaRPr>
          </a:p>
        </p:txBody>
      </p:sp>
    </p:spTree>
    <p:extLst>
      <p:ext uri="{BB962C8B-B14F-4D97-AF65-F5344CB8AC3E}">
        <p14:creationId xmlns:p14="http://schemas.microsoft.com/office/powerpoint/2010/main" val="1606151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MARTA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2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2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2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2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7.xml><?xml version="1.0" encoding="utf-8"?>
<a:theme xmlns:a="http://schemas.openxmlformats.org/drawingml/2006/main" name="2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2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9.xml><?xml version="1.0" encoding="utf-8"?>
<a:theme xmlns:a="http://schemas.openxmlformats.org/drawingml/2006/main" name="SAULRIE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0.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1.xml><?xml version="1.0" encoding="utf-8"?>
<a:theme xmlns:a="http://schemas.openxmlformats.org/drawingml/2006/main" name="PML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Visadi efekti</Template>
  <TotalTime>45039</TotalTime>
  <Words>1412</Words>
  <Application>Microsoft Office PowerPoint</Application>
  <PresentationFormat>On-screen Show (4:3)</PresentationFormat>
  <Paragraphs>231</Paragraphs>
  <Slides>9</Slides>
  <Notes>9</Notes>
  <HiddenSlides>0</HiddenSlides>
  <MMClips>0</MMClips>
  <ScaleCrop>false</ScaleCrop>
  <HeadingPairs>
    <vt:vector size="6" baseType="variant">
      <vt:variant>
        <vt:lpstr>Fonts Used</vt:lpstr>
      </vt:variant>
      <vt:variant>
        <vt:i4>4</vt:i4>
      </vt:variant>
      <vt:variant>
        <vt:lpstr>Theme</vt:lpstr>
      </vt:variant>
      <vt:variant>
        <vt:i4>31</vt:i4>
      </vt:variant>
      <vt:variant>
        <vt:lpstr>Slide Titles</vt:lpstr>
      </vt:variant>
      <vt:variant>
        <vt:i4>9</vt:i4>
      </vt:variant>
    </vt:vector>
  </HeadingPairs>
  <TitlesOfParts>
    <vt:vector size="44" baseType="lpstr">
      <vt:lpstr>Arial</vt:lpstr>
      <vt:lpstr>Calibri</vt:lpstr>
      <vt:lpstr>Times New Roman</vt:lpstr>
      <vt:lpstr>Verdana</vt:lpstr>
      <vt:lpstr>1_Office Theme</vt:lpstr>
      <vt:lpstr>SMARTART</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15_Office Theme</vt:lpstr>
      <vt:lpstr>16_Office Theme</vt:lpstr>
      <vt:lpstr>17_Office Theme</vt:lpstr>
      <vt:lpstr>18_Office Theme</vt:lpstr>
      <vt:lpstr>19_Office Theme</vt:lpstr>
      <vt:lpstr>20_Office Theme</vt:lpstr>
      <vt:lpstr>21_Office Theme</vt:lpstr>
      <vt:lpstr>22_Office Theme</vt:lpstr>
      <vt:lpstr>23_Office Theme</vt:lpstr>
      <vt:lpstr>24_Office Theme</vt:lpstr>
      <vt:lpstr>25_Office Theme</vt:lpstr>
      <vt:lpstr>26_Office Theme</vt:lpstr>
      <vt:lpstr>27_Office Theme</vt:lpstr>
      <vt:lpstr>SAULRIETS</vt:lpstr>
      <vt:lpstr>1_سمة Office</vt:lpstr>
      <vt:lpstr>PMLP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Citizenship and Migration Affairs</dc:title>
  <dc:creator>Sarmite Vegere</dc:creator>
  <cp:lastModifiedBy>Meldra Bērziņa</cp:lastModifiedBy>
  <cp:revision>3791</cp:revision>
  <cp:lastPrinted>2022-04-19T16:15:53Z</cp:lastPrinted>
  <dcterms:created xsi:type="dcterms:W3CDTF">2011-08-30T18:23:54Z</dcterms:created>
  <dcterms:modified xsi:type="dcterms:W3CDTF">2022-04-20T05:34:10Z</dcterms:modified>
</cp:coreProperties>
</file>