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7" r:id="rId2"/>
    <p:sldId id="555" r:id="rId3"/>
    <p:sldId id="556" r:id="rId4"/>
    <p:sldId id="557" r:id="rId5"/>
    <p:sldId id="558" r:id="rId6"/>
    <p:sldId id="559" r:id="rId7"/>
    <p:sldId id="547" r:id="rId8"/>
    <p:sldId id="546" r:id="rId9"/>
    <p:sldId id="549" r:id="rId10"/>
    <p:sldId id="550" r:id="rId11"/>
    <p:sldId id="551" r:id="rId12"/>
    <p:sldId id="553" r:id="rId13"/>
    <p:sldId id="554" r:id="rId14"/>
    <p:sldId id="560" r:id="rId15"/>
    <p:sldId id="545" r:id="rId16"/>
    <p:sldId id="552" r:id="rId17"/>
    <p:sldId id="532" r:id="rId18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58"/>
    <a:srgbClr val="1C1C1C"/>
    <a:srgbClr val="245A57"/>
    <a:srgbClr val="FFFFD9"/>
    <a:srgbClr val="FFFFE7"/>
    <a:srgbClr val="FFFFCC"/>
    <a:srgbClr val="4158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9096" autoAdjust="0"/>
  </p:normalViewPr>
  <p:slideViewPr>
    <p:cSldViewPr>
      <p:cViewPr varScale="1">
        <p:scale>
          <a:sx n="61" d="100"/>
          <a:sy n="61" d="100"/>
        </p:scale>
        <p:origin x="-13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>
      <p:cViewPr varScale="1">
        <p:scale>
          <a:sx n="56" d="100"/>
          <a:sy n="56" d="100"/>
        </p:scale>
        <p:origin x="-1104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7486724-6DC5-4966-95C9-DD878482A8F9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91638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4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6A99274-A662-4BA5-BEA9-4B7BF8540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648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88158-F493-499D-ABBC-AEC85E103220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1F96-9FC4-4E06-B2E0-14F7D9482286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DD07-63BD-4A39-B5F5-3114BD143BC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09D6-50ED-40A5-9B57-8E1B3DDB3290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Virsraksts un shēma vai organizācijas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martArt vietturis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7EB2A-5B03-4A60-93AF-8BD898FE0D7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Virsraksts un 4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Satura vietturis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6DA7C-5498-400E-8F99-3DEDFE8955F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C5C95-C734-43F8-89BC-1B0D4A102A82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56DD-A110-47F8-83D4-964B1636F04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DBBB-EB62-43D3-9BFE-613CE54030F6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2799-4E8C-4B5B-A0FB-42C2EDEE124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139B-CCBB-46DD-BC8E-F908EF366496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E400-61BE-4DA7-B3EC-3C0A865B7079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8CA5D-CCA2-46AC-B0CB-B85895B084A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DC124-5C5F-427E-93D9-B6061721FD0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B2231F7-3461-470F-A2C9-2E16CF69527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aisnstūris 4"/>
          <p:cNvSpPr>
            <a:spLocks noChangeArrowheads="1"/>
          </p:cNvSpPr>
          <p:nvPr/>
        </p:nvSpPr>
        <p:spPr bwMode="auto">
          <a:xfrm>
            <a:off x="1042988" y="620713"/>
            <a:ext cx="72009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lv-LV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v-LV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3200" b="1" dirty="0" smtClean="0"/>
              <a:t>Nacionālās </a:t>
            </a:r>
            <a:r>
              <a:rPr lang="lv-LV" sz="3200" b="1" dirty="0"/>
              <a:t>identitātes, pilsoniskās sabiedrības un integrācijas politikas </a:t>
            </a:r>
            <a:r>
              <a:rPr lang="lv-LV" sz="3200" b="1" dirty="0" smtClean="0"/>
              <a:t>īstenošana 2014.gadā</a:t>
            </a:r>
            <a:endParaRPr lang="lv-LV" sz="3200" b="1" dirty="0"/>
          </a:p>
          <a:p>
            <a:pPr algn="ctr"/>
            <a:endParaRPr lang="lv-LV" sz="2800" b="1" dirty="0"/>
          </a:p>
          <a:p>
            <a:pPr algn="ctr"/>
            <a:endParaRPr lang="lv-LV" sz="2800" b="1" dirty="0"/>
          </a:p>
          <a:p>
            <a:pPr algn="ctr"/>
            <a:endParaRPr lang="lv-LV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isnstūris 2"/>
          <p:cNvSpPr/>
          <p:nvPr/>
        </p:nvSpPr>
        <p:spPr>
          <a:xfrm>
            <a:off x="3779912" y="429309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lv-LV" sz="1600" b="1" dirty="0" smtClean="0"/>
              <a:t>Solvita Vēvere,</a:t>
            </a:r>
          </a:p>
          <a:p>
            <a:pPr algn="r"/>
            <a:r>
              <a:rPr lang="lv-LV" sz="1400" b="1" dirty="0" smtClean="0"/>
              <a:t>KM Sabiedrības integrācijas departamenta direktore</a:t>
            </a:r>
            <a:endParaRPr lang="lv-LV" sz="1400" b="1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79613" y="5445125"/>
            <a:ext cx="5184775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sz="1400" dirty="0"/>
              <a:t>Rīgā, </a:t>
            </a:r>
            <a:r>
              <a:rPr lang="lv-LV" sz="1400" dirty="0" smtClean="0"/>
              <a:t>2014.gada  23.aprīlī</a:t>
            </a:r>
            <a:endParaRPr lang="lv-LV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Rezultāti: Nacionālā identitāte: valoda un </a:t>
            </a:r>
            <a:r>
              <a:rPr lang="lv-LV" sz="3200" b="1" dirty="0" err="1" smtClean="0"/>
              <a:t>kultūrtelpa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lv-LV" sz="2000" b="1" u="sng" dirty="0" smtClean="0"/>
              <a:t>Diaspora</a:t>
            </a:r>
            <a:endParaRPr lang="lv-LV" sz="2000" b="1" dirty="0" smtClean="0"/>
          </a:p>
          <a:p>
            <a:pPr lvl="0"/>
            <a:r>
              <a:rPr lang="lv-LV" sz="2000" dirty="0" smtClean="0"/>
              <a:t>Diasporas konference 11.-12.jūlijā Latvijas Nacionālajā bibliotēkā</a:t>
            </a:r>
          </a:p>
          <a:p>
            <a:pPr lvl="0"/>
            <a:r>
              <a:rPr lang="lv-LV" sz="2000" dirty="0" smtClean="0"/>
              <a:t>Atbalsts latviskās identitātes, valodas un latvisko tradīciju apguvei 3x3 nometnēs Latvijā un latviešu mītnes zemēs</a:t>
            </a:r>
          </a:p>
          <a:p>
            <a:pPr lvl="0"/>
            <a:r>
              <a:rPr lang="lv-LV" sz="2000" dirty="0" smtClean="0"/>
              <a:t>Atbalsts Latvijas kultūras pieejamībai diasporas kopienu centros</a:t>
            </a:r>
          </a:p>
          <a:p>
            <a:pPr lvl="0"/>
            <a:r>
              <a:rPr lang="lv-LV" sz="2000" dirty="0" smtClean="0"/>
              <a:t>Atbalsts latviešiem ārzemēs dalībai Dziesmu un deju svētkos</a:t>
            </a:r>
          </a:p>
          <a:p>
            <a:pPr lvl="0"/>
            <a:r>
              <a:rPr lang="lv-LV" sz="2000" dirty="0" smtClean="0">
                <a:solidFill>
                  <a:schemeClr val="tx2"/>
                </a:solidFill>
              </a:rPr>
              <a:t>Rīcības plāna sadarbībai ar diasporu 2014.-2016.gadam izstrāde </a:t>
            </a:r>
            <a:endParaRPr lang="lv-LV" sz="2000" dirty="0" smtClean="0"/>
          </a:p>
          <a:p>
            <a:pPr lvl="0">
              <a:buNone/>
            </a:pPr>
            <a:endParaRPr lang="lv-LV" sz="2000" dirty="0" smtClean="0"/>
          </a:p>
          <a:p>
            <a:pPr>
              <a:buNone/>
            </a:pPr>
            <a:r>
              <a:rPr lang="lv-LV" sz="2000" b="1" u="sng" dirty="0" smtClean="0"/>
              <a:t>Nacionālās identitātes stiprināšanas pasākumi </a:t>
            </a:r>
            <a:endParaRPr lang="lv-LV" sz="2000" b="1" dirty="0" smtClean="0"/>
          </a:p>
          <a:p>
            <a:pPr lvl="0"/>
            <a:r>
              <a:rPr lang="lv-LV" sz="2000" dirty="0" smtClean="0"/>
              <a:t>Lasīšanas veicināšanas programma „Bērnu un jauniešu žūrija”</a:t>
            </a:r>
          </a:p>
          <a:p>
            <a:pPr lvl="0"/>
            <a:r>
              <a:rPr lang="lv-LV" sz="2000" dirty="0" smtClean="0"/>
              <a:t>Latviskās </a:t>
            </a:r>
            <a:r>
              <a:rPr lang="lv-LV" sz="2000" dirty="0" err="1" smtClean="0"/>
              <a:t>kultūrtelpas</a:t>
            </a:r>
            <a:r>
              <a:rPr lang="lv-LV" sz="2000" dirty="0" smtClean="0"/>
              <a:t> vēstnieku piesaistīšana latviskās </a:t>
            </a:r>
            <a:r>
              <a:rPr lang="lv-LV" sz="2000" dirty="0" err="1" smtClean="0"/>
              <a:t>kultūrtelpas</a:t>
            </a:r>
            <a:r>
              <a:rPr lang="lv-LV" sz="2000" dirty="0" smtClean="0"/>
              <a:t> popularizēšanai  </a:t>
            </a:r>
          </a:p>
          <a:p>
            <a:pPr lvl="0"/>
            <a:r>
              <a:rPr lang="lv-LV" sz="2000" dirty="0" smtClean="0"/>
              <a:t>Kultūras kanona attīstība un iedzīvināšana (pasākumu programma)</a:t>
            </a:r>
            <a:endParaRPr lang="lv-LV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Rezultāti: Saliedēta sociālā atmiņa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400" b="1" u="sng" dirty="0" smtClean="0"/>
              <a:t>Atmiņu politika</a:t>
            </a:r>
            <a:endParaRPr lang="lv-LV" sz="2400" b="1" dirty="0" smtClean="0"/>
          </a:p>
          <a:p>
            <a:pPr lvl="0"/>
            <a:r>
              <a:rPr lang="lv-LV" sz="2400" dirty="0" smtClean="0"/>
              <a:t>Atmiņu politikas dokumenta izstrāde (veikts pētījums “Latvijas sociālās atmiņas monitorings”, tiks organizētas publiskas diskusijas par atmiņu politikas veidošanu)</a:t>
            </a:r>
          </a:p>
          <a:p>
            <a:pPr lvl="0"/>
            <a:r>
              <a:rPr lang="lv-LV" sz="2400" dirty="0" smtClean="0"/>
              <a:t>Grāmatas “Sibīrijas bērni” tulkošana krievu valodā, filmas “Kur palika tēvi?” pabeigšana</a:t>
            </a:r>
          </a:p>
          <a:p>
            <a:pPr lvl="0"/>
            <a:r>
              <a:rPr lang="lv-LV" sz="2400" dirty="0" smtClean="0"/>
              <a:t>Izglītojošu pasākumu īstenošana par Latviju Otrajā pasaules karā (sadarbībā ar Latvijas Okupācijas muzeja biedrību)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Rezultāti: atbalsts mazākumtautībām un </a:t>
            </a:r>
            <a:r>
              <a:rPr lang="lv-LV" sz="3200" b="1" dirty="0" err="1" smtClean="0"/>
              <a:t>romiem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 smtClean="0"/>
              <a:t>Izveidota un darbojas Mazākumtautību nevalstisko organizāciju pārstāvju konsultatīvā komiteja</a:t>
            </a:r>
          </a:p>
          <a:p>
            <a:r>
              <a:rPr lang="lv-LV" sz="2400" dirty="0" smtClean="0"/>
              <a:t>Mazākumtautību foruma organizēšana</a:t>
            </a:r>
          </a:p>
          <a:p>
            <a:r>
              <a:rPr lang="lv-LV" sz="2400" dirty="0" smtClean="0"/>
              <a:t>Atbalsta programma mazākumtautību NVO</a:t>
            </a:r>
          </a:p>
          <a:p>
            <a:r>
              <a:rPr lang="lv-LV" sz="2400" dirty="0" smtClean="0"/>
              <a:t>Saliedētības pasākumi ar mazākumtautību organizācijām (sadarbībā ar LNKC un EK pārstāvniecību Latvijā)</a:t>
            </a:r>
          </a:p>
          <a:p>
            <a:r>
              <a:rPr lang="lv-LV" sz="2400" dirty="0" smtClean="0"/>
              <a:t>Atbalsts </a:t>
            </a:r>
            <a:r>
              <a:rPr lang="lv-LV" sz="2400" dirty="0" err="1" smtClean="0"/>
              <a:t>I.Kozakevičas</a:t>
            </a:r>
            <a:r>
              <a:rPr lang="lv-LV" sz="2400" dirty="0" smtClean="0"/>
              <a:t> LNKBA</a:t>
            </a:r>
          </a:p>
          <a:p>
            <a:r>
              <a:rPr lang="lv-LV" sz="2400" dirty="0" smtClean="0"/>
              <a:t>Romu dienas organizēšana, projektu konkurss </a:t>
            </a:r>
            <a:r>
              <a:rPr lang="lv-LV" sz="2400" dirty="0" err="1" smtClean="0"/>
              <a:t>romu</a:t>
            </a:r>
            <a:r>
              <a:rPr lang="lv-LV" sz="2400" dirty="0" smtClean="0"/>
              <a:t> organizācijām</a:t>
            </a:r>
            <a:endParaRPr lang="lv-LV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Rezultāti: </a:t>
            </a:r>
            <a:r>
              <a:rPr lang="lv-LV" sz="3200" b="1" dirty="0" err="1" smtClean="0"/>
              <a:t>trešvalstnieku</a:t>
            </a:r>
            <a:r>
              <a:rPr lang="lv-LV" sz="3200" b="1" dirty="0" smtClean="0"/>
              <a:t> integrācijas pasākumi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800" dirty="0" smtClean="0"/>
              <a:t>Imigrantu integrācijas politika tiek īstenota ar Eiropas Trešo valstu </a:t>
            </a:r>
            <a:r>
              <a:rPr lang="lv-LV" sz="2800" dirty="0" err="1" smtClean="0"/>
              <a:t>valstspiederīgo</a:t>
            </a:r>
            <a:r>
              <a:rPr lang="lv-LV" sz="2800" dirty="0" smtClean="0"/>
              <a:t> fonda atbalstu:</a:t>
            </a:r>
          </a:p>
          <a:p>
            <a:r>
              <a:rPr lang="lv-LV" sz="2800" dirty="0" smtClean="0"/>
              <a:t>Nacionālā integrācijas centra darbības nodrošināšana (plānots paplašināt darbību </a:t>
            </a:r>
            <a:r>
              <a:rPr lang="lv-LV" sz="2800" dirty="0" err="1" smtClean="0"/>
              <a:t>Reemigrācijas</a:t>
            </a:r>
            <a:r>
              <a:rPr lang="lv-LV" sz="2800" dirty="0" smtClean="0"/>
              <a:t> plāna ietvaros)</a:t>
            </a:r>
          </a:p>
          <a:p>
            <a:r>
              <a:rPr lang="lv-LV" sz="2800" dirty="0" smtClean="0"/>
              <a:t>Integrācijas pasākumi (t.sk. latviešu valodas mācīšana), ko īsteno NVO</a:t>
            </a:r>
          </a:p>
          <a:p>
            <a:r>
              <a:rPr lang="lv-LV" sz="2800" dirty="0" smtClean="0"/>
              <a:t>Fonda darbības plānošana 2014.-2020.gadam</a:t>
            </a:r>
            <a:endParaRPr lang="lv-LV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ES politikas koordinācija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 smtClean="0"/>
              <a:t>Dalība ES Padomes darba grupās (darba grupu vadīšana Prezidentūras laikā)</a:t>
            </a:r>
          </a:p>
          <a:p>
            <a:r>
              <a:rPr lang="lv-LV" sz="2000" dirty="0" smtClean="0"/>
              <a:t>Dalība ES/EK darba grupās un kontaktpunktos</a:t>
            </a:r>
          </a:p>
          <a:p>
            <a:r>
              <a:rPr lang="lv-LV" sz="2000" dirty="0" smtClean="0"/>
              <a:t>Dalība Eiropas Padomes kontaktpunktos</a:t>
            </a:r>
          </a:p>
          <a:p>
            <a:endParaRPr lang="lv-LV" sz="2000" b="1" dirty="0" smtClean="0"/>
          </a:p>
          <a:p>
            <a:pPr algn="ctr">
              <a:buNone/>
            </a:pPr>
            <a:r>
              <a:rPr lang="lv-LV" sz="2800" b="1" dirty="0" err="1" smtClean="0"/>
              <a:t>Antidiskriminācijas</a:t>
            </a:r>
            <a:r>
              <a:rPr lang="lv-LV" sz="2800" b="1" dirty="0" smtClean="0"/>
              <a:t>, </a:t>
            </a:r>
            <a:r>
              <a:rPr lang="lv-LV" sz="2800" b="1" dirty="0" err="1" smtClean="0"/>
              <a:t>trešvalstnieku</a:t>
            </a:r>
            <a:r>
              <a:rPr lang="lv-LV" sz="2800" b="1" dirty="0" smtClean="0"/>
              <a:t> integrācijas, </a:t>
            </a:r>
            <a:r>
              <a:rPr lang="lv-LV" sz="2800" b="1" dirty="0" err="1" smtClean="0"/>
              <a:t>romu</a:t>
            </a:r>
            <a:r>
              <a:rPr lang="lv-LV" sz="2800" b="1" dirty="0" smtClean="0"/>
              <a:t> un audiovizuālo jautājumu koordinēšanā</a:t>
            </a:r>
            <a:endParaRPr lang="lv-LV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 smtClean="0"/>
              <a:t>Kultūras ministrijas budžets sabiedrības saliedētības pasākumiem (EUR)</a:t>
            </a:r>
            <a:endParaRPr lang="lv-LV" sz="2800" b="1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</p:nvPr>
        </p:nvGraphicFramePr>
        <p:xfrm>
          <a:off x="1547664" y="1484784"/>
          <a:ext cx="527209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985833"/>
                <a:gridCol w="985833"/>
                <a:gridCol w="985833"/>
              </a:tblGrid>
              <a:tr h="344368">
                <a:tc>
                  <a:txBody>
                    <a:bodyPr/>
                    <a:lstStyle/>
                    <a:p>
                      <a:endParaRPr lang="lv-LV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016"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KOPĀ: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532 476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328">
                <a:tc>
                  <a:txBody>
                    <a:bodyPr/>
                    <a:lstStyle/>
                    <a:p>
                      <a:r>
                        <a:rPr lang="lv-LV" sz="1600" b="1" dirty="0" err="1" smtClean="0">
                          <a:solidFill>
                            <a:schemeClr val="tx1"/>
                          </a:solidFill>
                        </a:rPr>
                        <a:t>t.sk.JPI</a:t>
                      </a:r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451 050</a:t>
                      </a:r>
                      <a:endParaRPr lang="lv-LV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525 040</a:t>
                      </a:r>
                      <a:endParaRPr lang="lv-LV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525 040</a:t>
                      </a:r>
                      <a:endParaRPr lang="lv-LV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lv-LV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Nacionālā identitāte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209 476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109 000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109 000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t.sk. Kultūras kanons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40 000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t.sk. LNKBA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38 128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Pilsoniskā</a:t>
                      </a:r>
                      <a:r>
                        <a:rPr lang="lv-LV" sz="1600" b="1" baseline="0" dirty="0" smtClean="0">
                          <a:solidFill>
                            <a:schemeClr val="tx1"/>
                          </a:solidFill>
                        </a:rPr>
                        <a:t> sabiedrība</a:t>
                      </a:r>
                      <a:endParaRPr lang="lv-LV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177 000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238 040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238 040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9112"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/>
                          </a:solidFill>
                        </a:rPr>
                        <a:t>t.sk. NVO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</a:rPr>
                        <a:t> atbalsta programma (mazākumtautībām)</a:t>
                      </a:r>
                      <a:endParaRPr lang="lv-LV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140 000 </a:t>
                      </a:r>
                    </a:p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(35 000)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3872"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</a:rPr>
                        <a:t>Diaspora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146 000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178 000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</a:rPr>
                        <a:t>178 000</a:t>
                      </a:r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lv-LV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Jaunās politikas iniciatīvas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Nacionālās identitātes stiprināšana – sabiedrības saliedētību veicinoši pasākumi sadarbības veicināšanai ar mazākumtautību organizācijām</a:t>
            </a:r>
          </a:p>
          <a:p>
            <a:r>
              <a:rPr lang="lv-LV" sz="2800" dirty="0" smtClean="0"/>
              <a:t>Pilsoniskas sabiedrības attīstība – NVO fonda izveidošana, Mediju politikas atbalsta sistēmas izveidošana</a:t>
            </a:r>
          </a:p>
          <a:p>
            <a:r>
              <a:rPr lang="lv-LV" sz="2800" dirty="0" smtClean="0"/>
              <a:t>Atbalsts diasporai – atbalsts diasporas organizācijām latviskās identitātes saglabāšanai</a:t>
            </a:r>
            <a:endParaRPr lang="lv-LV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>
          <a:xfrm>
            <a:off x="722313" y="4941168"/>
            <a:ext cx="7772400" cy="827807"/>
          </a:xfrm>
        </p:spPr>
        <p:txBody>
          <a:bodyPr/>
          <a:lstStyle/>
          <a:p>
            <a:pPr algn="ctr"/>
            <a:r>
              <a:rPr lang="lv-LV" sz="3200" cap="none" dirty="0" smtClean="0"/>
              <a:t>Paldies par uzmanību!</a:t>
            </a:r>
            <a:endParaRPr lang="lv-LV" sz="3200" cap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Integrācijas politikas mērķis</a:t>
            </a:r>
            <a:endParaRPr lang="lv-LV" sz="3200" b="1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dirty="0" smtClean="0"/>
              <a:t>	</a:t>
            </a:r>
            <a:r>
              <a:rPr lang="lv-LV" sz="2800" dirty="0" smtClean="0"/>
              <a:t>Stipra, saliedēta Latvijas tauta: nacionāla un demokrātiska kopiena, kura nodrošina tās vienojošā pamata – latviešu valodas, kultūras un nacionālās identitātes, eiropeisko demokrātisko vērtību, unikālās </a:t>
            </a:r>
            <a:r>
              <a:rPr lang="lv-LV" sz="2800" dirty="0" err="1" smtClean="0"/>
              <a:t>kultūrtelpas</a:t>
            </a:r>
            <a:r>
              <a:rPr lang="lv-LV" sz="2800" dirty="0" smtClean="0"/>
              <a:t> – saglabāšanu un bagātināšanos Latvijas nacionālas demokrātiskas valsts līdzsvarotai attīstībai</a:t>
            </a:r>
            <a:r>
              <a:rPr lang="lv-LV" dirty="0" smtClean="0"/>
              <a:t>.</a:t>
            </a: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Integrācijas politikas virzieni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Pilsoniska sabiedrība un integrācija </a:t>
            </a:r>
          </a:p>
          <a:p>
            <a:pPr lvl="2">
              <a:buNone/>
            </a:pPr>
            <a:r>
              <a:rPr lang="lv-LV" sz="2000" dirty="0" smtClean="0"/>
              <a:t>t.sk. nevalstisko organizāciju atbalsts</a:t>
            </a:r>
          </a:p>
          <a:p>
            <a:pPr lvl="2">
              <a:buNone/>
            </a:pPr>
            <a:r>
              <a:rPr lang="lv-LV" sz="2000" dirty="0" smtClean="0"/>
              <a:t>t.sk. mediju politikas veidošana</a:t>
            </a:r>
          </a:p>
          <a:p>
            <a:r>
              <a:rPr lang="lv-LV" dirty="0" smtClean="0"/>
              <a:t>Nacionālā identitāte: valoda un </a:t>
            </a:r>
            <a:r>
              <a:rPr lang="lv-LV" dirty="0" err="1" smtClean="0"/>
              <a:t>kultūrtelpa</a:t>
            </a:r>
            <a:endParaRPr lang="lv-LV" dirty="0" smtClean="0"/>
          </a:p>
          <a:p>
            <a:pPr lvl="2">
              <a:buNone/>
            </a:pPr>
            <a:r>
              <a:rPr lang="lv-LV" sz="2000" dirty="0" smtClean="0"/>
              <a:t>t.sk. atbalsts mazākumtautību identitātes saglabāšanai</a:t>
            </a:r>
          </a:p>
          <a:p>
            <a:pPr lvl="2">
              <a:buNone/>
            </a:pPr>
            <a:r>
              <a:rPr lang="lv-LV" sz="2000" dirty="0" smtClean="0"/>
              <a:t>t.sk. atbalsts ārzemēs dzīvojošo latviešu identitātes un piederības sajūtas stiprināšanai</a:t>
            </a:r>
          </a:p>
          <a:p>
            <a:r>
              <a:rPr lang="lv-LV" dirty="0" smtClean="0"/>
              <a:t>Saliedēta sociālā atmiņa</a:t>
            </a: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Sasniedzamie rezultatīvie rādītāji</a:t>
            </a:r>
            <a:endParaRPr lang="lv-LV" sz="3200" b="1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Pilsoniska sabiedrība</a:t>
            </a:r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Saeimas vēlēšanās piedalījušos vēlētāju īpatsvars %</a:t>
            </a:r>
          </a:p>
          <a:p>
            <a:pPr>
              <a:buNone/>
            </a:pPr>
            <a:r>
              <a:rPr lang="lv-LV" dirty="0" smtClean="0"/>
              <a:t>NVO vidējais skaits uz 1000 iedzīvotājiem</a:t>
            </a:r>
          </a:p>
          <a:p>
            <a:pPr>
              <a:buNone/>
            </a:pPr>
            <a:r>
              <a:rPr lang="lv-LV" dirty="0" smtClean="0"/>
              <a:t>Palielinājies ārpus Latvijas vēlējušo skaits (personas) </a:t>
            </a:r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sz="2000" dirty="0" smtClean="0"/>
              <a:t>Plānotais/reālais 2014 (2018)</a:t>
            </a:r>
            <a:endParaRPr lang="lv-LV" sz="2000" dirty="0"/>
          </a:p>
        </p:txBody>
      </p:sp>
      <p:sp>
        <p:nvSpPr>
          <p:cNvPr id="8" name="Satura vietturis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lv-LV" b="1" dirty="0" smtClean="0"/>
              <a:t>65/59,49           (68)</a:t>
            </a:r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r>
              <a:rPr lang="lv-LV" b="1" dirty="0" smtClean="0"/>
              <a:t>7,8/8,48            (9)</a:t>
            </a:r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r>
              <a:rPr lang="lv-LV" b="1" dirty="0" smtClean="0"/>
              <a:t>13917(2010)  25000  45000</a:t>
            </a:r>
            <a:endParaRPr lang="lv-LV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Sasniedzamie rezultatīvie rādītāji</a:t>
            </a:r>
            <a:endParaRPr lang="lv-LV" sz="3200" b="1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Identitātes stiprināšana</a:t>
            </a:r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lv-LV" sz="2000" dirty="0" smtClean="0"/>
              <a:t>Izveidota atbalsta sistēma latviskās identitātes saglabāšanai un latviešu valodas apguvei (svētdienas skolu skaits ārpus Latvijas)</a:t>
            </a:r>
          </a:p>
          <a:p>
            <a:pPr>
              <a:buNone/>
            </a:pPr>
            <a:r>
              <a:rPr lang="lv-LV" sz="2000" dirty="0" smtClean="0"/>
              <a:t>Latvijas iedzīvotāji publiskajā vidē izmanto galvenokārt latviešu valodu</a:t>
            </a:r>
          </a:p>
          <a:p>
            <a:pPr>
              <a:buNone/>
            </a:pPr>
            <a:r>
              <a:rPr lang="lv-LV" sz="2000" dirty="0" smtClean="0"/>
              <a:t>Uzlabojušās to iedzīvotāju, kuru dzimtā valoda nav latviešu, latviešu valodas prasmes</a:t>
            </a:r>
            <a:endParaRPr lang="lv-LV" sz="2000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lv-LV" sz="2000" dirty="0" smtClean="0"/>
              <a:t>2007-2011/2014          (2018)</a:t>
            </a:r>
            <a:endParaRPr lang="lv-LV" sz="2000" dirty="0"/>
          </a:p>
        </p:txBody>
      </p:sp>
      <p:sp>
        <p:nvSpPr>
          <p:cNvPr id="8" name="Satura vietturis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lv-LV" b="1" dirty="0" smtClean="0"/>
              <a:t>30/35           (45)</a:t>
            </a:r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r>
              <a:rPr lang="lv-LV" b="1" dirty="0" smtClean="0"/>
              <a:t>65/70            (75)</a:t>
            </a:r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r>
              <a:rPr lang="lv-LV" b="1" dirty="0" smtClean="0"/>
              <a:t>57,1/66          (75)</a:t>
            </a:r>
            <a:endParaRPr lang="lv-LV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Sasniedzamie rezultatīvie rādītāji</a:t>
            </a:r>
            <a:endParaRPr lang="lv-LV" sz="3200" b="1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Informācijas pieejamība</a:t>
            </a:r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lv-LV" sz="2000" dirty="0" smtClean="0"/>
              <a:t>Iedzīvotāju īpatsvars, kuri skatās latviski raidošos Latvijas TV kanālus (%)</a:t>
            </a:r>
          </a:p>
          <a:p>
            <a:pPr>
              <a:buNone/>
            </a:pPr>
            <a:r>
              <a:rPr lang="lv-LV" sz="2000" dirty="0" smtClean="0"/>
              <a:t>Pieaudzis Latvijas iedzīvotājiem kopējo informācijas avotu daudzums, lielākā daļa Latvijas iedzīvotāju regulāri saņem informāciju no Latvijas sabiedriskajiem plašsaziņas līdzekļiem (citu tautību īpatsvars, kuri skatās latviski raidošos kanālus)</a:t>
            </a: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lv-LV" sz="2000" dirty="0" smtClean="0"/>
              <a:t>2007-2011/2014          (2018)</a:t>
            </a:r>
            <a:endParaRPr lang="lv-LV" sz="2000" dirty="0"/>
          </a:p>
        </p:txBody>
      </p:sp>
      <p:sp>
        <p:nvSpPr>
          <p:cNvPr id="8" name="Satura vietturis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lv-LV" b="1" dirty="0" smtClean="0"/>
              <a:t>41,1/44           (48)</a:t>
            </a:r>
          </a:p>
          <a:p>
            <a:pPr algn="ctr">
              <a:buNone/>
            </a:pPr>
            <a:endParaRPr lang="lv-LV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r>
              <a:rPr lang="lv-LV" b="1" dirty="0" smtClean="0"/>
              <a:t>13,0/15,0     (20)</a:t>
            </a:r>
            <a:endParaRPr lang="lv-LV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Politikas plānošanas dokumentos noteikto mērķu īstenošana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8003232" cy="38164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lv-LV" dirty="0" smtClean="0"/>
              <a:t>Nacionālās identitātes, pilsoniskās sabiedrības un integrācijas politikas pamatnostādņu rīcības plānā noteiktie pasākumi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N</a:t>
            </a:r>
            <a:r>
              <a:rPr lang="lv-LV" sz="2600" dirty="0" smtClean="0"/>
              <a:t>acionālajā attīstības plānā paredzētās aktivitātes</a:t>
            </a:r>
          </a:p>
          <a:p>
            <a:pPr>
              <a:spcAft>
                <a:spcPts val="600"/>
              </a:spcAft>
            </a:pPr>
            <a:r>
              <a:rPr lang="lv-LV" sz="2600" dirty="0" smtClean="0"/>
              <a:t>Valdības rīcības plānā ietvertie uzdevumi</a:t>
            </a:r>
          </a:p>
          <a:p>
            <a:pPr>
              <a:spcAft>
                <a:spcPts val="600"/>
              </a:spcAft>
            </a:pPr>
            <a:r>
              <a:rPr lang="lv-LV" sz="2600" dirty="0" smtClean="0"/>
              <a:t>Jaunās politikas iniciatīvas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b="1" dirty="0" err="1" smtClean="0"/>
              <a:t>Rezultāti:Nacionālās</a:t>
            </a:r>
            <a:r>
              <a:rPr lang="lv-LV" sz="2400" b="1" dirty="0" smtClean="0"/>
              <a:t> identitātes, pilsoniskās sabiedrības un integrācijas politikas pamatnostādņu īstenošanas uzraudzības padomes darbība</a:t>
            </a:r>
            <a:endParaRPr lang="lv-LV" sz="2400" b="1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8064896" cy="4425355"/>
          </a:xfrm>
        </p:spPr>
        <p:txBody>
          <a:bodyPr/>
          <a:lstStyle/>
          <a:p>
            <a:r>
              <a:rPr lang="lv-LV" sz="2000" dirty="0" smtClean="0">
                <a:solidFill>
                  <a:schemeClr val="tx2"/>
                </a:solidFill>
              </a:rPr>
              <a:t>Notikušas 3 Padomes sēdes</a:t>
            </a:r>
          </a:p>
          <a:p>
            <a:r>
              <a:rPr lang="lv-LV" sz="2000" dirty="0" smtClean="0">
                <a:solidFill>
                  <a:schemeClr val="tx2"/>
                </a:solidFill>
              </a:rPr>
              <a:t>Izveidota darba grupa diasporas jautājumu risināšanai, tiek izstrādāts Rīcības plāns sadarbībai ar diasporu 2014.-2016.gadam (MK jāiesniedz līdz 1.jūlijam)</a:t>
            </a:r>
          </a:p>
          <a:p>
            <a:r>
              <a:rPr lang="lv-LV" sz="2000" dirty="0" smtClean="0">
                <a:solidFill>
                  <a:schemeClr val="tx2"/>
                </a:solidFill>
              </a:rPr>
              <a:t>Apkopots un sagatavots apstiprināšanai Pamatnostādņu rīcības plāns 2014.-2016.gadam</a:t>
            </a:r>
          </a:p>
          <a:p>
            <a:r>
              <a:rPr lang="lv-LV" sz="2000" dirty="0" smtClean="0">
                <a:solidFill>
                  <a:schemeClr val="tx2"/>
                </a:solidFill>
              </a:rPr>
              <a:t>Notiek Pamatnostādņu rīcības plāna 2012.-2013. gadam izpildes izvērtējums (jāiesniedz MK līdz 1.jūlijam)</a:t>
            </a:r>
          </a:p>
          <a:p>
            <a:r>
              <a:rPr lang="lv-LV" sz="2000" dirty="0" smtClean="0">
                <a:solidFill>
                  <a:schemeClr val="tx2"/>
                </a:solidFill>
              </a:rPr>
              <a:t>Pamatnostādņu īstenošanas gaitas monitoringa pētījums (gada otrajā pusē)</a:t>
            </a:r>
          </a:p>
          <a:p>
            <a:pPr>
              <a:buNone/>
            </a:pPr>
            <a:endParaRPr lang="lv-LV" sz="19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 smtClean="0"/>
              <a:t>Rezultāti: Pilsoniskā sabiedrība un integrācija</a:t>
            </a:r>
            <a:endParaRPr lang="lv-LV" sz="2800" b="1" dirty="0"/>
          </a:p>
        </p:txBody>
      </p:sp>
      <p:sp>
        <p:nvSpPr>
          <p:cNvPr id="8" name="Satura vietturis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000" u="sng" dirty="0" smtClean="0"/>
              <a:t>Pilsoniskā sabiedrība</a:t>
            </a:r>
            <a:endParaRPr lang="lv-LV" sz="2000" dirty="0" smtClean="0"/>
          </a:p>
          <a:p>
            <a:pPr lvl="0"/>
            <a:r>
              <a:rPr lang="lv-LV" sz="2000" dirty="0" smtClean="0"/>
              <a:t>NVO atbalsta programma (konkurss NVO kapacitātes stiprināšanai)</a:t>
            </a:r>
          </a:p>
          <a:p>
            <a:r>
              <a:rPr lang="lv-LV" sz="2000" dirty="0" smtClean="0"/>
              <a:t>Koncepcijas izstrāde par valsts finansēta NVO fonda izveidi (ziņojums MK līdz 01.10.)</a:t>
            </a:r>
          </a:p>
          <a:p>
            <a:r>
              <a:rPr lang="lv-LV" sz="2000" dirty="0" smtClean="0"/>
              <a:t>NVO klasifikatora izstrāde (MK noteikumi līdz 01.10.)</a:t>
            </a:r>
          </a:p>
          <a:p>
            <a:r>
              <a:rPr lang="lv-LV" sz="2000" dirty="0" smtClean="0"/>
              <a:t>Sociālo un kultūras institūciju sadarbības veicināšanas pasākumi identitātes stiprināšanai un līdzdalības veicināšanai, t.sk. NVO atbalsta programmas izvērtēšanas pasākums</a:t>
            </a:r>
          </a:p>
          <a:p>
            <a:pPr>
              <a:buNone/>
            </a:pPr>
            <a:r>
              <a:rPr lang="lv-LV" sz="2000" u="sng" dirty="0" smtClean="0"/>
              <a:t>Mediji</a:t>
            </a:r>
            <a:endParaRPr lang="lv-LV" sz="2000" dirty="0" smtClean="0"/>
          </a:p>
          <a:p>
            <a:pPr lvl="0"/>
            <a:r>
              <a:rPr lang="lv-LV" sz="2000" dirty="0" smtClean="0"/>
              <a:t>Mediju politikas struktūrvienības izveide, mediju politikas veidošanas, koordinācijas un atbalsta sistēmas izstrāde</a:t>
            </a:r>
          </a:p>
          <a:p>
            <a:pPr lvl="0"/>
            <a:r>
              <a:rPr lang="lv-LV" sz="2000" dirty="0" smtClean="0"/>
              <a:t>Sabiedrisko mediju turpmākās attīstības scenāriju izstrāde, radot labvēlīgus apstākļus to pastāvēšanai un konkurētspējai</a:t>
            </a:r>
          </a:p>
          <a:p>
            <a:pPr>
              <a:buNone/>
            </a:pPr>
            <a:endParaRPr lang="lv-LV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klusētais noformējums">
  <a:themeElements>
    <a:clrScheme name="Noklusētais noformēju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klusētais noformēju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klusētais noformēju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8100</TotalTime>
  <Words>820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Noklusētais noformējums</vt:lpstr>
      <vt:lpstr>Slide 1</vt:lpstr>
      <vt:lpstr>Integrācijas politikas mērķis</vt:lpstr>
      <vt:lpstr>Integrācijas politikas virzieni</vt:lpstr>
      <vt:lpstr>Sasniedzamie rezultatīvie rādītāji</vt:lpstr>
      <vt:lpstr>Sasniedzamie rezultatīvie rādītāji</vt:lpstr>
      <vt:lpstr>Sasniedzamie rezultatīvie rādītāji</vt:lpstr>
      <vt:lpstr>Politikas plānošanas dokumentos noteikto mērķu īstenošana</vt:lpstr>
      <vt:lpstr>Rezultāti:Nacionālās identitātes, pilsoniskās sabiedrības un integrācijas politikas pamatnostādņu īstenošanas uzraudzības padomes darbība</vt:lpstr>
      <vt:lpstr>Rezultāti: Pilsoniskā sabiedrība un integrācija</vt:lpstr>
      <vt:lpstr>Rezultāti: Nacionālā identitāte: valoda un kultūrtelpa</vt:lpstr>
      <vt:lpstr>Rezultāti: Saliedēta sociālā atmiņa</vt:lpstr>
      <vt:lpstr>Rezultāti: atbalsts mazākumtautībām un romiem</vt:lpstr>
      <vt:lpstr>Rezultāti: trešvalstnieku integrācijas pasākumi</vt:lpstr>
      <vt:lpstr>ES politikas koordinācija</vt:lpstr>
      <vt:lpstr>Kultūras ministrijas budžets sabiedrības saliedētības pasākumiem (EUR)</vt:lpstr>
      <vt:lpstr>Jaunās politikas iniciatīvas</vt:lpstr>
      <vt:lpstr>Paldies par uzmanību!</vt:lpstr>
    </vt:vector>
  </TitlesOfParts>
  <Company>LR Kultūras ministrija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KristapsK</dc:creator>
  <cp:lastModifiedBy>toshiba</cp:lastModifiedBy>
  <cp:revision>818</cp:revision>
  <dcterms:created xsi:type="dcterms:W3CDTF">2005-10-04T05:29:36Z</dcterms:created>
  <dcterms:modified xsi:type="dcterms:W3CDTF">2014-04-23T10:05:27Z</dcterms:modified>
</cp:coreProperties>
</file>